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7" r:id="rId6"/>
    <p:sldId id="272" r:id="rId7"/>
    <p:sldId id="275" r:id="rId8"/>
    <p:sldId id="274" r:id="rId9"/>
    <p:sldId id="273" r:id="rId10"/>
    <p:sldId id="258" r:id="rId11"/>
    <p:sldId id="277" r:id="rId12"/>
    <p:sldId id="269" r:id="rId13"/>
    <p:sldId id="270" r:id="rId14"/>
    <p:sldId id="267" r:id="rId15"/>
    <p:sldId id="261" r:id="rId16"/>
    <p:sldId id="271" r:id="rId17"/>
    <p:sldId id="262" r:id="rId18"/>
    <p:sldId id="263" r:id="rId19"/>
    <p:sldId id="264"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0"/>
    <p:restoredTop sz="84931"/>
  </p:normalViewPr>
  <p:slideViewPr>
    <p:cSldViewPr snapToGrid="0">
      <p:cViewPr varScale="1">
        <p:scale>
          <a:sx n="93" d="100"/>
          <a:sy n="93" d="100"/>
        </p:scale>
        <p:origin x="7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E41C27-FB32-4490-A4CC-EF5CE0447CC7}"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A75573D1-D2E6-4595-89EF-7A960FE6FC57}">
      <dgm:prSet/>
      <dgm:spPr/>
      <dgm:t>
        <a:bodyPr/>
        <a:lstStyle/>
        <a:p>
          <a:r>
            <a:rPr lang="en-US" dirty="0"/>
            <a:t>Disparities in student demographics between LPS and the charter school.</a:t>
          </a:r>
        </a:p>
      </dgm:t>
    </dgm:pt>
    <dgm:pt modelId="{6BB67F46-4CFC-4D4B-B577-40AE13042084}" type="parTrans" cxnId="{995F203B-99DA-4F5B-919D-C308941783D3}">
      <dgm:prSet/>
      <dgm:spPr/>
      <dgm:t>
        <a:bodyPr/>
        <a:lstStyle/>
        <a:p>
          <a:endParaRPr lang="en-US"/>
        </a:p>
      </dgm:t>
    </dgm:pt>
    <dgm:pt modelId="{693D1DFC-F7DD-434F-8605-1DE8F2475078}" type="sibTrans" cxnId="{995F203B-99DA-4F5B-919D-C308941783D3}">
      <dgm:prSet phldrT="02" phldr="0"/>
      <dgm:spPr/>
      <dgm:t>
        <a:bodyPr/>
        <a:lstStyle/>
        <a:p>
          <a:r>
            <a:rPr lang="en-US"/>
            <a:t>02</a:t>
          </a:r>
        </a:p>
      </dgm:t>
    </dgm:pt>
    <dgm:pt modelId="{148BACE7-D7A3-40B4-9E14-FDF00CA508A8}">
      <dgm:prSet/>
      <dgm:spPr/>
      <dgm:t>
        <a:bodyPr/>
        <a:lstStyle/>
        <a:p>
          <a:r>
            <a:rPr lang="en-US" dirty="0"/>
            <a:t>Impact of serving a diverse and increasingly multilingual student population.</a:t>
          </a:r>
        </a:p>
      </dgm:t>
    </dgm:pt>
    <dgm:pt modelId="{9A41A4B0-2913-4952-B9A4-A09A54C7D03C}" type="parTrans" cxnId="{0215A3D2-7FFC-4F68-A223-D9DA666C48E4}">
      <dgm:prSet/>
      <dgm:spPr/>
      <dgm:t>
        <a:bodyPr/>
        <a:lstStyle/>
        <a:p>
          <a:endParaRPr lang="en-US"/>
        </a:p>
      </dgm:t>
    </dgm:pt>
    <dgm:pt modelId="{BC71B1A4-228C-4566-984D-74D414FF6E06}" type="sibTrans" cxnId="{0215A3D2-7FFC-4F68-A223-D9DA666C48E4}">
      <dgm:prSet phldrT="03" phldr="0"/>
      <dgm:spPr/>
      <dgm:t>
        <a:bodyPr/>
        <a:lstStyle/>
        <a:p>
          <a:r>
            <a:rPr lang="en-US"/>
            <a:t>03</a:t>
          </a:r>
        </a:p>
      </dgm:t>
    </dgm:pt>
    <dgm:pt modelId="{9734EF64-81C7-46A0-9C7C-826C833A08EF}">
      <dgm:prSet/>
      <dgm:spPr/>
      <dgm:t>
        <a:bodyPr/>
        <a:lstStyle/>
        <a:p>
          <a:r>
            <a:rPr lang="en-US" dirty="0"/>
            <a:t>Importance of considering district improvement efforts in the context of current challenges.</a:t>
          </a:r>
        </a:p>
      </dgm:t>
    </dgm:pt>
    <dgm:pt modelId="{FF3A676D-E1FA-4F10-992E-54CEC823C1A7}" type="parTrans" cxnId="{CD3EF9CB-E176-4FC4-8DB9-774910E3AE43}">
      <dgm:prSet/>
      <dgm:spPr/>
      <dgm:t>
        <a:bodyPr/>
        <a:lstStyle/>
        <a:p>
          <a:endParaRPr lang="en-US"/>
        </a:p>
      </dgm:t>
    </dgm:pt>
    <dgm:pt modelId="{7CDD86C6-F803-4F42-8BD1-33D9D6274C88}" type="sibTrans" cxnId="{CD3EF9CB-E176-4FC4-8DB9-774910E3AE43}">
      <dgm:prSet phldrT="04" phldr="0"/>
      <dgm:spPr/>
      <dgm:t>
        <a:bodyPr/>
        <a:lstStyle/>
        <a:p>
          <a:r>
            <a:rPr lang="en-US"/>
            <a:t>04</a:t>
          </a:r>
        </a:p>
      </dgm:t>
    </dgm:pt>
    <dgm:pt modelId="{8F2A4D7D-B041-4A7C-BD72-3612F1D279BF}">
      <dgm:prSet phldr="0"/>
      <dgm:spPr/>
      <dgm:t>
        <a:bodyPr/>
        <a:lstStyle/>
        <a:p>
          <a:r>
            <a:rPr lang="en-US" dirty="0">
              <a:solidFill>
                <a:schemeClr val="bg1"/>
              </a:solidFill>
              <a:latin typeface="Arial"/>
              <a:cs typeface="Arial"/>
            </a:rPr>
            <a:t>Alignment of KIPP with DESE's proven provider criteria</a:t>
          </a:r>
        </a:p>
      </dgm:t>
    </dgm:pt>
    <dgm:pt modelId="{4543B142-4676-4159-91FA-2C43F59289A7}" type="parTrans" cxnId="{C36224E6-2369-4593-A3FD-0E8CB48E5F25}">
      <dgm:prSet/>
      <dgm:spPr/>
    </dgm:pt>
    <dgm:pt modelId="{F114D436-11A3-4E7F-AA56-992EE94BCCFF}" type="sibTrans" cxnId="{C36224E6-2369-4593-A3FD-0E8CB48E5F25}">
      <dgm:prSet phldrT="01" phldr="0"/>
      <dgm:spPr/>
      <dgm:t>
        <a:bodyPr/>
        <a:lstStyle/>
        <a:p>
          <a:r>
            <a:rPr lang="en-US"/>
            <a:t>01</a:t>
          </a:r>
        </a:p>
      </dgm:t>
    </dgm:pt>
    <dgm:pt modelId="{18955EB0-DF49-1643-8DE1-7A5CF8CC53B9}" type="pres">
      <dgm:prSet presAssocID="{65E41C27-FB32-4490-A4CC-EF5CE0447CC7}" presName="Name0" presStyleCnt="0">
        <dgm:presLayoutVars>
          <dgm:animLvl val="lvl"/>
          <dgm:resizeHandles val="exact"/>
        </dgm:presLayoutVars>
      </dgm:prSet>
      <dgm:spPr/>
    </dgm:pt>
    <dgm:pt modelId="{13C0FEEB-2471-464C-A9BE-658607189CF0}" type="pres">
      <dgm:prSet presAssocID="{8F2A4D7D-B041-4A7C-BD72-3612F1D279BF}" presName="compositeNode" presStyleCnt="0">
        <dgm:presLayoutVars>
          <dgm:bulletEnabled val="1"/>
        </dgm:presLayoutVars>
      </dgm:prSet>
      <dgm:spPr/>
    </dgm:pt>
    <dgm:pt modelId="{8A2FF89C-B5A9-4748-961C-254CB0BC9731}" type="pres">
      <dgm:prSet presAssocID="{8F2A4D7D-B041-4A7C-BD72-3612F1D279BF}" presName="bgRect" presStyleLbl="alignNode1" presStyleIdx="0" presStyleCnt="4"/>
      <dgm:spPr/>
    </dgm:pt>
    <dgm:pt modelId="{EA9F5BA3-E388-4A8B-9900-09BA2047A57F}" type="pres">
      <dgm:prSet presAssocID="{F114D436-11A3-4E7F-AA56-992EE94BCCFF}" presName="sibTransNodeRect" presStyleLbl="alignNode1" presStyleIdx="0" presStyleCnt="4">
        <dgm:presLayoutVars>
          <dgm:chMax val="0"/>
          <dgm:bulletEnabled val="1"/>
        </dgm:presLayoutVars>
      </dgm:prSet>
      <dgm:spPr/>
    </dgm:pt>
    <dgm:pt modelId="{4C074B46-C899-43DE-A935-0344729260FA}" type="pres">
      <dgm:prSet presAssocID="{8F2A4D7D-B041-4A7C-BD72-3612F1D279BF}" presName="nodeRect" presStyleLbl="alignNode1" presStyleIdx="0" presStyleCnt="4">
        <dgm:presLayoutVars>
          <dgm:bulletEnabled val="1"/>
        </dgm:presLayoutVars>
      </dgm:prSet>
      <dgm:spPr/>
    </dgm:pt>
    <dgm:pt modelId="{A86EF6C7-766F-4E14-9282-84F02747A7FA}" type="pres">
      <dgm:prSet presAssocID="{F114D436-11A3-4E7F-AA56-992EE94BCCFF}" presName="sibTrans" presStyleCnt="0"/>
      <dgm:spPr/>
    </dgm:pt>
    <dgm:pt modelId="{7A267A91-B752-6042-BA67-02F3124FBDA1}" type="pres">
      <dgm:prSet presAssocID="{A75573D1-D2E6-4595-89EF-7A960FE6FC57}" presName="compositeNode" presStyleCnt="0">
        <dgm:presLayoutVars>
          <dgm:bulletEnabled val="1"/>
        </dgm:presLayoutVars>
      </dgm:prSet>
      <dgm:spPr/>
    </dgm:pt>
    <dgm:pt modelId="{7C63DC5A-E8C9-ED44-903A-EF1B40B5B1AD}" type="pres">
      <dgm:prSet presAssocID="{A75573D1-D2E6-4595-89EF-7A960FE6FC57}" presName="bgRect" presStyleLbl="alignNode1" presStyleIdx="1" presStyleCnt="4"/>
      <dgm:spPr/>
    </dgm:pt>
    <dgm:pt modelId="{9C95167B-BE3C-994B-B98A-154C04D2A9DB}" type="pres">
      <dgm:prSet presAssocID="{693D1DFC-F7DD-434F-8605-1DE8F2475078}" presName="sibTransNodeRect" presStyleLbl="alignNode1" presStyleIdx="1" presStyleCnt="4">
        <dgm:presLayoutVars>
          <dgm:chMax val="0"/>
          <dgm:bulletEnabled val="1"/>
        </dgm:presLayoutVars>
      </dgm:prSet>
      <dgm:spPr/>
    </dgm:pt>
    <dgm:pt modelId="{0A98E325-1CDA-F24D-9199-427C7E86AA8E}" type="pres">
      <dgm:prSet presAssocID="{A75573D1-D2E6-4595-89EF-7A960FE6FC57}" presName="nodeRect" presStyleLbl="alignNode1" presStyleIdx="1" presStyleCnt="4">
        <dgm:presLayoutVars>
          <dgm:bulletEnabled val="1"/>
        </dgm:presLayoutVars>
      </dgm:prSet>
      <dgm:spPr/>
    </dgm:pt>
    <dgm:pt modelId="{639EE205-1188-324A-9FC2-6AF3D249CA43}" type="pres">
      <dgm:prSet presAssocID="{693D1DFC-F7DD-434F-8605-1DE8F2475078}" presName="sibTrans" presStyleCnt="0"/>
      <dgm:spPr/>
    </dgm:pt>
    <dgm:pt modelId="{72A2F981-CB90-5C4A-8AC9-75679EF4A5E3}" type="pres">
      <dgm:prSet presAssocID="{148BACE7-D7A3-40B4-9E14-FDF00CA508A8}" presName="compositeNode" presStyleCnt="0">
        <dgm:presLayoutVars>
          <dgm:bulletEnabled val="1"/>
        </dgm:presLayoutVars>
      </dgm:prSet>
      <dgm:spPr/>
    </dgm:pt>
    <dgm:pt modelId="{25029A81-A359-1C47-AC90-42C8394B946F}" type="pres">
      <dgm:prSet presAssocID="{148BACE7-D7A3-40B4-9E14-FDF00CA508A8}" presName="bgRect" presStyleLbl="alignNode1" presStyleIdx="2" presStyleCnt="4"/>
      <dgm:spPr/>
    </dgm:pt>
    <dgm:pt modelId="{85DD62A1-009A-6B4B-B12A-4A7DA19166C0}" type="pres">
      <dgm:prSet presAssocID="{BC71B1A4-228C-4566-984D-74D414FF6E06}" presName="sibTransNodeRect" presStyleLbl="alignNode1" presStyleIdx="2" presStyleCnt="4">
        <dgm:presLayoutVars>
          <dgm:chMax val="0"/>
          <dgm:bulletEnabled val="1"/>
        </dgm:presLayoutVars>
      </dgm:prSet>
      <dgm:spPr/>
    </dgm:pt>
    <dgm:pt modelId="{BDBC8967-A754-B645-AAED-A6F1B87C1741}" type="pres">
      <dgm:prSet presAssocID="{148BACE7-D7A3-40B4-9E14-FDF00CA508A8}" presName="nodeRect" presStyleLbl="alignNode1" presStyleIdx="2" presStyleCnt="4">
        <dgm:presLayoutVars>
          <dgm:bulletEnabled val="1"/>
        </dgm:presLayoutVars>
      </dgm:prSet>
      <dgm:spPr/>
    </dgm:pt>
    <dgm:pt modelId="{280270D2-FBA3-E944-910B-7663E8E4F28C}" type="pres">
      <dgm:prSet presAssocID="{BC71B1A4-228C-4566-984D-74D414FF6E06}" presName="sibTrans" presStyleCnt="0"/>
      <dgm:spPr/>
    </dgm:pt>
    <dgm:pt modelId="{72DF39BA-860D-D444-9135-6125621CCA8F}" type="pres">
      <dgm:prSet presAssocID="{9734EF64-81C7-46A0-9C7C-826C833A08EF}" presName="compositeNode" presStyleCnt="0">
        <dgm:presLayoutVars>
          <dgm:bulletEnabled val="1"/>
        </dgm:presLayoutVars>
      </dgm:prSet>
      <dgm:spPr/>
    </dgm:pt>
    <dgm:pt modelId="{54C1E99D-FC16-CF4F-830D-0CE95857A4C6}" type="pres">
      <dgm:prSet presAssocID="{9734EF64-81C7-46A0-9C7C-826C833A08EF}" presName="bgRect" presStyleLbl="alignNode1" presStyleIdx="3" presStyleCnt="4"/>
      <dgm:spPr/>
    </dgm:pt>
    <dgm:pt modelId="{443A74A3-5C91-0D48-827B-4C8B68D1E067}" type="pres">
      <dgm:prSet presAssocID="{7CDD86C6-F803-4F42-8BD1-33D9D6274C88}" presName="sibTransNodeRect" presStyleLbl="alignNode1" presStyleIdx="3" presStyleCnt="4">
        <dgm:presLayoutVars>
          <dgm:chMax val="0"/>
          <dgm:bulletEnabled val="1"/>
        </dgm:presLayoutVars>
      </dgm:prSet>
      <dgm:spPr/>
    </dgm:pt>
    <dgm:pt modelId="{B4FD65FF-E61A-894C-83C4-56D8A7700156}" type="pres">
      <dgm:prSet presAssocID="{9734EF64-81C7-46A0-9C7C-826C833A08EF}" presName="nodeRect" presStyleLbl="alignNode1" presStyleIdx="3" presStyleCnt="4">
        <dgm:presLayoutVars>
          <dgm:bulletEnabled val="1"/>
        </dgm:presLayoutVars>
      </dgm:prSet>
      <dgm:spPr/>
    </dgm:pt>
  </dgm:ptLst>
  <dgm:cxnLst>
    <dgm:cxn modelId="{31F1EA21-6939-405B-86D9-46CE1209662F}" type="presOf" srcId="{693D1DFC-F7DD-434F-8605-1DE8F2475078}" destId="{9C95167B-BE3C-994B-B98A-154C04D2A9DB}" srcOrd="0" destOrd="0" presId="urn:microsoft.com/office/officeart/2016/7/layout/LinearBlockProcessNumbered"/>
    <dgm:cxn modelId="{327C5536-5403-6146-9F56-47A6D33ED7C8}" type="presOf" srcId="{65E41C27-FB32-4490-A4CC-EF5CE0447CC7}" destId="{18955EB0-DF49-1643-8DE1-7A5CF8CC53B9}" srcOrd="0" destOrd="0" presId="urn:microsoft.com/office/officeart/2016/7/layout/LinearBlockProcessNumbered"/>
    <dgm:cxn modelId="{995F203B-99DA-4F5B-919D-C308941783D3}" srcId="{65E41C27-FB32-4490-A4CC-EF5CE0447CC7}" destId="{A75573D1-D2E6-4595-89EF-7A960FE6FC57}" srcOrd="1" destOrd="0" parTransId="{6BB67F46-4CFC-4D4B-B577-40AE13042084}" sibTransId="{693D1DFC-F7DD-434F-8605-1DE8F2475078}"/>
    <dgm:cxn modelId="{9553483F-344E-4803-A01B-E296811AE818}" type="presOf" srcId="{8F2A4D7D-B041-4A7C-BD72-3612F1D279BF}" destId="{8A2FF89C-B5A9-4748-961C-254CB0BC9731}" srcOrd="0" destOrd="0" presId="urn:microsoft.com/office/officeart/2016/7/layout/LinearBlockProcessNumbered"/>
    <dgm:cxn modelId="{4D9F326C-8CE8-4BC7-A2C8-7CB4A54AC908}" type="presOf" srcId="{F114D436-11A3-4E7F-AA56-992EE94BCCFF}" destId="{EA9F5BA3-E388-4A8B-9900-09BA2047A57F}" srcOrd="0" destOrd="0" presId="urn:microsoft.com/office/officeart/2016/7/layout/LinearBlockProcessNumbered"/>
    <dgm:cxn modelId="{EB4BED55-2356-4742-A1A4-79F97D7A6FE2}" type="presOf" srcId="{7CDD86C6-F803-4F42-8BD1-33D9D6274C88}" destId="{443A74A3-5C91-0D48-827B-4C8B68D1E067}" srcOrd="0" destOrd="0" presId="urn:microsoft.com/office/officeart/2016/7/layout/LinearBlockProcessNumbered"/>
    <dgm:cxn modelId="{6CB6EE86-5E71-4843-8FB9-9EF878A9DAF7}" type="presOf" srcId="{A75573D1-D2E6-4595-89EF-7A960FE6FC57}" destId="{0A98E325-1CDA-F24D-9199-427C7E86AA8E}" srcOrd="1" destOrd="0" presId="urn:microsoft.com/office/officeart/2016/7/layout/LinearBlockProcessNumbered"/>
    <dgm:cxn modelId="{FE95C889-A3BD-48AD-BE03-EBA6CE058A2B}" type="presOf" srcId="{9734EF64-81C7-46A0-9C7C-826C833A08EF}" destId="{54C1E99D-FC16-CF4F-830D-0CE95857A4C6}" srcOrd="0" destOrd="0" presId="urn:microsoft.com/office/officeart/2016/7/layout/LinearBlockProcessNumbered"/>
    <dgm:cxn modelId="{16F98799-8EFA-4821-8BE6-F24F9AD0E107}" type="presOf" srcId="{A75573D1-D2E6-4595-89EF-7A960FE6FC57}" destId="{7C63DC5A-E8C9-ED44-903A-EF1B40B5B1AD}" srcOrd="0" destOrd="0" presId="urn:microsoft.com/office/officeart/2016/7/layout/LinearBlockProcessNumbered"/>
    <dgm:cxn modelId="{AE37159A-4341-4FD6-9CA9-389FE71A5F93}" type="presOf" srcId="{BC71B1A4-228C-4566-984D-74D414FF6E06}" destId="{85DD62A1-009A-6B4B-B12A-4A7DA19166C0}" srcOrd="0" destOrd="0" presId="urn:microsoft.com/office/officeart/2016/7/layout/LinearBlockProcessNumbered"/>
    <dgm:cxn modelId="{13B9D5C4-FD5F-4D96-91A1-D3F97594E826}" type="presOf" srcId="{9734EF64-81C7-46A0-9C7C-826C833A08EF}" destId="{B4FD65FF-E61A-894C-83C4-56D8A7700156}" srcOrd="1" destOrd="0" presId="urn:microsoft.com/office/officeart/2016/7/layout/LinearBlockProcessNumbered"/>
    <dgm:cxn modelId="{CD3EF9CB-E176-4FC4-8DB9-774910E3AE43}" srcId="{65E41C27-FB32-4490-A4CC-EF5CE0447CC7}" destId="{9734EF64-81C7-46A0-9C7C-826C833A08EF}" srcOrd="3" destOrd="0" parTransId="{FF3A676D-E1FA-4F10-992E-54CEC823C1A7}" sibTransId="{7CDD86C6-F803-4F42-8BD1-33D9D6274C88}"/>
    <dgm:cxn modelId="{0215A3D2-7FFC-4F68-A223-D9DA666C48E4}" srcId="{65E41C27-FB32-4490-A4CC-EF5CE0447CC7}" destId="{148BACE7-D7A3-40B4-9E14-FDF00CA508A8}" srcOrd="2" destOrd="0" parTransId="{9A41A4B0-2913-4952-B9A4-A09A54C7D03C}" sibTransId="{BC71B1A4-228C-4566-984D-74D414FF6E06}"/>
    <dgm:cxn modelId="{AA2C05DF-C4BD-45E0-B807-675FD6E016D6}" type="presOf" srcId="{148BACE7-D7A3-40B4-9E14-FDF00CA508A8}" destId="{25029A81-A359-1C47-AC90-42C8394B946F}" srcOrd="0" destOrd="0" presId="urn:microsoft.com/office/officeart/2016/7/layout/LinearBlockProcessNumbered"/>
    <dgm:cxn modelId="{C36224E6-2369-4593-A3FD-0E8CB48E5F25}" srcId="{65E41C27-FB32-4490-A4CC-EF5CE0447CC7}" destId="{8F2A4D7D-B041-4A7C-BD72-3612F1D279BF}" srcOrd="0" destOrd="0" parTransId="{4543B142-4676-4159-91FA-2C43F59289A7}" sibTransId="{F114D436-11A3-4E7F-AA56-992EE94BCCFF}"/>
    <dgm:cxn modelId="{623E09F3-F5A5-46C6-B655-DFDCB4CC1BAB}" type="presOf" srcId="{8F2A4D7D-B041-4A7C-BD72-3612F1D279BF}" destId="{4C074B46-C899-43DE-A935-0344729260FA}" srcOrd="1" destOrd="0" presId="urn:microsoft.com/office/officeart/2016/7/layout/LinearBlockProcessNumbered"/>
    <dgm:cxn modelId="{3EFBEFFC-40E7-4D2B-B2CE-CA9D15C53B9A}" type="presOf" srcId="{148BACE7-D7A3-40B4-9E14-FDF00CA508A8}" destId="{BDBC8967-A754-B645-AAED-A6F1B87C1741}" srcOrd="1" destOrd="0" presId="urn:microsoft.com/office/officeart/2016/7/layout/LinearBlockProcessNumbered"/>
    <dgm:cxn modelId="{3D69326A-8EF1-4A53-9AE7-CD5A9893AE30}" type="presParOf" srcId="{18955EB0-DF49-1643-8DE1-7A5CF8CC53B9}" destId="{13C0FEEB-2471-464C-A9BE-658607189CF0}" srcOrd="0" destOrd="0" presId="urn:microsoft.com/office/officeart/2016/7/layout/LinearBlockProcessNumbered"/>
    <dgm:cxn modelId="{426D4427-0FD6-4465-8E40-4E09B4A7216B}" type="presParOf" srcId="{13C0FEEB-2471-464C-A9BE-658607189CF0}" destId="{8A2FF89C-B5A9-4748-961C-254CB0BC9731}" srcOrd="0" destOrd="0" presId="urn:microsoft.com/office/officeart/2016/7/layout/LinearBlockProcessNumbered"/>
    <dgm:cxn modelId="{33AA3FB9-0408-4B98-981F-B799ABE7DD13}" type="presParOf" srcId="{13C0FEEB-2471-464C-A9BE-658607189CF0}" destId="{EA9F5BA3-E388-4A8B-9900-09BA2047A57F}" srcOrd="1" destOrd="0" presId="urn:microsoft.com/office/officeart/2016/7/layout/LinearBlockProcessNumbered"/>
    <dgm:cxn modelId="{4147A1D7-BC70-47D8-A73B-05416BAB438D}" type="presParOf" srcId="{13C0FEEB-2471-464C-A9BE-658607189CF0}" destId="{4C074B46-C899-43DE-A935-0344729260FA}" srcOrd="2" destOrd="0" presId="urn:microsoft.com/office/officeart/2016/7/layout/LinearBlockProcessNumbered"/>
    <dgm:cxn modelId="{415BAB45-B3E1-45D0-9466-C24AED449C5D}" type="presParOf" srcId="{18955EB0-DF49-1643-8DE1-7A5CF8CC53B9}" destId="{A86EF6C7-766F-4E14-9282-84F02747A7FA}" srcOrd="1" destOrd="0" presId="urn:microsoft.com/office/officeart/2016/7/layout/LinearBlockProcessNumbered"/>
    <dgm:cxn modelId="{8E770B7D-0540-4085-A3E3-0887CC2F152A}" type="presParOf" srcId="{18955EB0-DF49-1643-8DE1-7A5CF8CC53B9}" destId="{7A267A91-B752-6042-BA67-02F3124FBDA1}" srcOrd="2" destOrd="0" presId="urn:microsoft.com/office/officeart/2016/7/layout/LinearBlockProcessNumbered"/>
    <dgm:cxn modelId="{E651CD6D-C583-45FB-8DC6-C29EFB485AF6}" type="presParOf" srcId="{7A267A91-B752-6042-BA67-02F3124FBDA1}" destId="{7C63DC5A-E8C9-ED44-903A-EF1B40B5B1AD}" srcOrd="0" destOrd="0" presId="urn:microsoft.com/office/officeart/2016/7/layout/LinearBlockProcessNumbered"/>
    <dgm:cxn modelId="{2AF3ACDD-36D1-4D28-BCB7-422F1FBBA47B}" type="presParOf" srcId="{7A267A91-B752-6042-BA67-02F3124FBDA1}" destId="{9C95167B-BE3C-994B-B98A-154C04D2A9DB}" srcOrd="1" destOrd="0" presId="urn:microsoft.com/office/officeart/2016/7/layout/LinearBlockProcessNumbered"/>
    <dgm:cxn modelId="{8F6DB54D-89CD-453E-93CB-543B31E19CD1}" type="presParOf" srcId="{7A267A91-B752-6042-BA67-02F3124FBDA1}" destId="{0A98E325-1CDA-F24D-9199-427C7E86AA8E}" srcOrd="2" destOrd="0" presId="urn:microsoft.com/office/officeart/2016/7/layout/LinearBlockProcessNumbered"/>
    <dgm:cxn modelId="{51956413-D448-45B0-AE2D-F8CBCE330848}" type="presParOf" srcId="{18955EB0-DF49-1643-8DE1-7A5CF8CC53B9}" destId="{639EE205-1188-324A-9FC2-6AF3D249CA43}" srcOrd="3" destOrd="0" presId="urn:microsoft.com/office/officeart/2016/7/layout/LinearBlockProcessNumbered"/>
    <dgm:cxn modelId="{72386AE2-B001-4CFC-BC5D-37700431148A}" type="presParOf" srcId="{18955EB0-DF49-1643-8DE1-7A5CF8CC53B9}" destId="{72A2F981-CB90-5C4A-8AC9-75679EF4A5E3}" srcOrd="4" destOrd="0" presId="urn:microsoft.com/office/officeart/2016/7/layout/LinearBlockProcessNumbered"/>
    <dgm:cxn modelId="{637B9E62-D006-40BB-9CFC-8037D19F2D0A}" type="presParOf" srcId="{72A2F981-CB90-5C4A-8AC9-75679EF4A5E3}" destId="{25029A81-A359-1C47-AC90-42C8394B946F}" srcOrd="0" destOrd="0" presId="urn:microsoft.com/office/officeart/2016/7/layout/LinearBlockProcessNumbered"/>
    <dgm:cxn modelId="{8C1E4EDD-3A9B-4356-B44D-71C4FFC2EFFC}" type="presParOf" srcId="{72A2F981-CB90-5C4A-8AC9-75679EF4A5E3}" destId="{85DD62A1-009A-6B4B-B12A-4A7DA19166C0}" srcOrd="1" destOrd="0" presId="urn:microsoft.com/office/officeart/2016/7/layout/LinearBlockProcessNumbered"/>
    <dgm:cxn modelId="{F99CCD9B-B5DE-401E-8795-68113672DFA9}" type="presParOf" srcId="{72A2F981-CB90-5C4A-8AC9-75679EF4A5E3}" destId="{BDBC8967-A754-B645-AAED-A6F1B87C1741}" srcOrd="2" destOrd="0" presId="urn:microsoft.com/office/officeart/2016/7/layout/LinearBlockProcessNumbered"/>
    <dgm:cxn modelId="{63E5A8FC-CB18-4282-A26F-90DF3F5381C8}" type="presParOf" srcId="{18955EB0-DF49-1643-8DE1-7A5CF8CC53B9}" destId="{280270D2-FBA3-E944-910B-7663E8E4F28C}" srcOrd="5" destOrd="0" presId="urn:microsoft.com/office/officeart/2016/7/layout/LinearBlockProcessNumbered"/>
    <dgm:cxn modelId="{E1C97183-D6D4-4ED5-A9B3-8B9E2DADB2B8}" type="presParOf" srcId="{18955EB0-DF49-1643-8DE1-7A5CF8CC53B9}" destId="{72DF39BA-860D-D444-9135-6125621CCA8F}" srcOrd="6" destOrd="0" presId="urn:microsoft.com/office/officeart/2016/7/layout/LinearBlockProcessNumbered"/>
    <dgm:cxn modelId="{5DCF6DE7-E9A8-489B-8972-0EB70C20E9BE}" type="presParOf" srcId="{72DF39BA-860D-D444-9135-6125621CCA8F}" destId="{54C1E99D-FC16-CF4F-830D-0CE95857A4C6}" srcOrd="0" destOrd="0" presId="urn:microsoft.com/office/officeart/2016/7/layout/LinearBlockProcessNumbered"/>
    <dgm:cxn modelId="{77EB4E41-B586-4A49-BB39-1B009542E1FA}" type="presParOf" srcId="{72DF39BA-860D-D444-9135-6125621CCA8F}" destId="{443A74A3-5C91-0D48-827B-4C8B68D1E067}" srcOrd="1" destOrd="0" presId="urn:microsoft.com/office/officeart/2016/7/layout/LinearBlockProcessNumbered"/>
    <dgm:cxn modelId="{9A60E0AB-832A-478A-A596-CAD9FD5CFC8F}" type="presParOf" srcId="{72DF39BA-860D-D444-9135-6125621CCA8F}" destId="{B4FD65FF-E61A-894C-83C4-56D8A7700156}"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7A6AAB-F771-487E-B5A3-0A2C4BF64C1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981C364-D6E2-479F-99A8-03A711D1D26D}">
      <dgm:prSet phldrT="[Text]" phldr="0"/>
      <dgm:spPr/>
      <dgm:t>
        <a:bodyPr/>
        <a:lstStyle/>
        <a:p>
          <a:pPr rtl="0"/>
          <a:r>
            <a:rPr lang="en-US" b="1" dirty="0">
              <a:solidFill>
                <a:schemeClr val="bg1"/>
              </a:solidFill>
            </a:rPr>
            <a:t>Failure to Meet Proven Provider Criteria</a:t>
          </a:r>
          <a:endParaRPr lang="en-US" dirty="0">
            <a:solidFill>
              <a:schemeClr val="bg1"/>
            </a:solidFill>
          </a:endParaRPr>
        </a:p>
      </dgm:t>
    </dgm:pt>
    <dgm:pt modelId="{6D882EAC-1EDE-4B8C-9580-4D673C3804FB}" type="parTrans" cxnId="{666EEB17-1ACF-4F8E-9C9A-38A1B0E9410C}">
      <dgm:prSet/>
      <dgm:spPr/>
      <dgm:t>
        <a:bodyPr/>
        <a:lstStyle/>
        <a:p>
          <a:endParaRPr lang="en-US"/>
        </a:p>
      </dgm:t>
    </dgm:pt>
    <dgm:pt modelId="{C2706A18-32B2-413A-BE57-C96227E1A741}" type="sibTrans" cxnId="{666EEB17-1ACF-4F8E-9C9A-38A1B0E9410C}">
      <dgm:prSet/>
      <dgm:spPr/>
      <dgm:t>
        <a:bodyPr/>
        <a:lstStyle/>
        <a:p>
          <a:endParaRPr lang="en-US"/>
        </a:p>
      </dgm:t>
    </dgm:pt>
    <dgm:pt modelId="{0530E5C6-D0C7-4D88-80E3-7881EDA0BFDA}">
      <dgm:prSet phldrT="[Text]" phldr="0"/>
      <dgm:spPr/>
      <dgm:t>
        <a:bodyPr/>
        <a:lstStyle/>
        <a:p>
          <a:pPr rtl="0"/>
          <a:r>
            <a:rPr lang="en-US" dirty="0">
              <a:solidFill>
                <a:srgbClr val="000000"/>
              </a:solidFill>
              <a:latin typeface="Aptos Display" panose="02110004020202020204"/>
            </a:rPr>
            <a:t>Not</a:t>
          </a:r>
          <a:r>
            <a:rPr lang="en-US" dirty="0">
              <a:solidFill>
                <a:srgbClr val="000000"/>
              </a:solidFill>
            </a:rPr>
            <a:t> </a:t>
          </a:r>
          <a:r>
            <a:rPr lang="en-US" dirty="0">
              <a:solidFill>
                <a:srgbClr val="000000"/>
              </a:solidFill>
              <a:latin typeface="Aptos Display" panose="02110004020202020204"/>
            </a:rPr>
            <a:t>meeting</a:t>
          </a:r>
          <a:r>
            <a:rPr lang="en-US" dirty="0">
              <a:solidFill>
                <a:srgbClr val="000000"/>
              </a:solidFill>
            </a:rPr>
            <a:t> these standards, it suggests a lack of demonstrated effectiveness or sufficient outcomes to justify expansion. Without evidence-based performance, expanding these schools could risk diverting resources from public schools without ensuring better outcomes for students</a:t>
          </a:r>
          <a:r>
            <a:rPr lang="en-US" dirty="0">
              <a:latin typeface="Aptos Display" panose="02110004020202020204"/>
            </a:rPr>
            <a:t>.</a:t>
          </a:r>
          <a:endParaRPr lang="en-US" dirty="0"/>
        </a:p>
      </dgm:t>
    </dgm:pt>
    <dgm:pt modelId="{2021550F-1FC7-46B5-B7F2-0E2CAFC8D337}" type="parTrans" cxnId="{E7DE61EE-65E9-4311-BC37-F9EE3E5A4E3A}">
      <dgm:prSet/>
      <dgm:spPr/>
      <dgm:t>
        <a:bodyPr/>
        <a:lstStyle/>
        <a:p>
          <a:endParaRPr lang="en-US"/>
        </a:p>
      </dgm:t>
    </dgm:pt>
    <dgm:pt modelId="{011014AC-0B3E-4620-BAD7-60334A3D8A8A}" type="sibTrans" cxnId="{E7DE61EE-65E9-4311-BC37-F9EE3E5A4E3A}">
      <dgm:prSet/>
      <dgm:spPr/>
      <dgm:t>
        <a:bodyPr/>
        <a:lstStyle/>
        <a:p>
          <a:endParaRPr lang="en-US"/>
        </a:p>
      </dgm:t>
    </dgm:pt>
    <dgm:pt modelId="{71AEBAB9-E694-4ECF-BAEA-A0C90C4939B2}">
      <dgm:prSet phldrT="[Text]" phldr="0"/>
      <dgm:spPr/>
      <dgm:t>
        <a:bodyPr/>
        <a:lstStyle/>
        <a:p>
          <a:pPr rtl="0"/>
          <a:r>
            <a:rPr lang="en-US" b="1" dirty="0">
              <a:solidFill>
                <a:schemeClr val="bg1"/>
              </a:solidFill>
            </a:rPr>
            <a:t>Lack of Support for High-Need Populations</a:t>
          </a:r>
          <a:endParaRPr lang="en-US" dirty="0">
            <a:solidFill>
              <a:schemeClr val="bg1"/>
            </a:solidFill>
          </a:endParaRPr>
        </a:p>
      </dgm:t>
    </dgm:pt>
    <dgm:pt modelId="{7BBF5846-CB43-4B01-87F1-F9D3BF607726}" type="parTrans" cxnId="{1EF45ED5-310C-418B-B177-295BBD113A04}">
      <dgm:prSet/>
      <dgm:spPr/>
      <dgm:t>
        <a:bodyPr/>
        <a:lstStyle/>
        <a:p>
          <a:endParaRPr lang="en-US"/>
        </a:p>
      </dgm:t>
    </dgm:pt>
    <dgm:pt modelId="{52207D06-EDAA-4A05-910E-0339B2BA41E7}" type="sibTrans" cxnId="{1EF45ED5-310C-418B-B177-295BBD113A04}">
      <dgm:prSet/>
      <dgm:spPr/>
      <dgm:t>
        <a:bodyPr/>
        <a:lstStyle/>
        <a:p>
          <a:endParaRPr lang="en-US"/>
        </a:p>
      </dgm:t>
    </dgm:pt>
    <dgm:pt modelId="{2A274FBC-A419-424F-86CB-A1F46C78AD02}">
      <dgm:prSet phldrT="[Text]" phldr="0"/>
      <dgm:spPr/>
      <dgm:t>
        <a:bodyPr/>
        <a:lstStyle/>
        <a:p>
          <a:pPr rtl="0"/>
          <a:r>
            <a:rPr lang="en-US" dirty="0">
              <a:solidFill>
                <a:srgbClr val="000000"/>
              </a:solidFill>
              <a:latin typeface="Aptos Display" panose="02110004020202020204"/>
            </a:rPr>
            <a:t>Lack</a:t>
          </a:r>
          <a:r>
            <a:rPr lang="en-US" dirty="0">
              <a:solidFill>
                <a:srgbClr val="000000"/>
              </a:solidFill>
            </a:rPr>
            <a:t> </a:t>
          </a:r>
          <a:r>
            <a:rPr lang="en-US" dirty="0">
              <a:solidFill>
                <a:srgbClr val="000000"/>
              </a:solidFill>
              <a:latin typeface="Aptos Display" panose="02110004020202020204"/>
            </a:rPr>
            <a:t>of </a:t>
          </a:r>
          <a:r>
            <a:rPr lang="en-US" dirty="0">
              <a:solidFill>
                <a:srgbClr val="000000"/>
              </a:solidFill>
            </a:rPr>
            <a:t>robust services for groups like homeless students, unaccompanied minors, and students requiring specialized disability services. LPS, on the other hand, has established programs to address these needs. Expanding charter schools without equivalent support mechanisms risks leaving these vulnerable populations underserved.</a:t>
          </a:r>
          <a:endParaRPr lang="en-US" dirty="0"/>
        </a:p>
      </dgm:t>
    </dgm:pt>
    <dgm:pt modelId="{1F31F732-FB69-4B85-92B8-4A1AB495D5FF}" type="parTrans" cxnId="{65105927-2C8E-44E3-AD38-5A2020BF2BC1}">
      <dgm:prSet/>
      <dgm:spPr/>
      <dgm:t>
        <a:bodyPr/>
        <a:lstStyle/>
        <a:p>
          <a:endParaRPr lang="en-US"/>
        </a:p>
      </dgm:t>
    </dgm:pt>
    <dgm:pt modelId="{42832C1A-B259-44DF-9F96-91DFBB8F35A4}" type="sibTrans" cxnId="{65105927-2C8E-44E3-AD38-5A2020BF2BC1}">
      <dgm:prSet/>
      <dgm:spPr/>
      <dgm:t>
        <a:bodyPr/>
        <a:lstStyle/>
        <a:p>
          <a:endParaRPr lang="en-US"/>
        </a:p>
      </dgm:t>
    </dgm:pt>
    <dgm:pt modelId="{2668F1BF-8BD1-4582-9FB5-6239151C7A81}">
      <dgm:prSet phldrT="[Text]" phldr="0"/>
      <dgm:spPr/>
      <dgm:t>
        <a:bodyPr/>
        <a:lstStyle/>
        <a:p>
          <a:pPr rtl="0"/>
          <a:r>
            <a:rPr lang="en-US" b="1" dirty="0">
              <a:solidFill>
                <a:schemeClr val="bg1"/>
              </a:solidFill>
            </a:rPr>
            <a:t>Impact of Application Timelines on Newcomers</a:t>
          </a:r>
          <a:endParaRPr lang="en-US" dirty="0">
            <a:solidFill>
              <a:schemeClr val="bg1"/>
            </a:solidFill>
          </a:endParaRPr>
        </a:p>
      </dgm:t>
    </dgm:pt>
    <dgm:pt modelId="{8F9D311D-BC73-4BA2-8ECB-ADCC9E1F8318}" type="parTrans" cxnId="{7A0532EF-5992-42B0-A689-9F48F2260553}">
      <dgm:prSet/>
      <dgm:spPr/>
      <dgm:t>
        <a:bodyPr/>
        <a:lstStyle/>
        <a:p>
          <a:endParaRPr lang="en-US"/>
        </a:p>
      </dgm:t>
    </dgm:pt>
    <dgm:pt modelId="{AEB9DFDD-B814-457B-9DDB-F001171DFA2F}" type="sibTrans" cxnId="{7A0532EF-5992-42B0-A689-9F48F2260553}">
      <dgm:prSet/>
      <dgm:spPr/>
      <dgm:t>
        <a:bodyPr/>
        <a:lstStyle/>
        <a:p>
          <a:endParaRPr lang="en-US"/>
        </a:p>
      </dgm:t>
    </dgm:pt>
    <dgm:pt modelId="{DED139FD-0BC8-49CE-BE0C-C7A62CB1FC73}">
      <dgm:prSet phldrT="[Text]" phldr="0"/>
      <dgm:spPr/>
      <dgm:t>
        <a:bodyPr/>
        <a:lstStyle/>
        <a:p>
          <a:pPr rtl="0"/>
          <a:r>
            <a:rPr lang="en-US" dirty="0">
              <a:solidFill>
                <a:srgbClr val="000000"/>
              </a:solidFill>
              <a:latin typeface="Aptos Display" panose="02110004020202020204"/>
            </a:rPr>
            <a:t>Application</a:t>
          </a:r>
          <a:r>
            <a:rPr lang="en-US" dirty="0">
              <a:solidFill>
                <a:srgbClr val="000000"/>
              </a:solidFill>
            </a:rPr>
            <a:t> processes are often rigid and can disadvantage newcomers—students who arrive mid-year or later. These students may face significant barriers to enrollment in charter schools, leaving local public schools to shoulder the responsibility for providing education and support.</a:t>
          </a:r>
          <a:endParaRPr lang="en-US" dirty="0"/>
        </a:p>
      </dgm:t>
    </dgm:pt>
    <dgm:pt modelId="{8D038FCE-E516-47F5-88B3-69056EE6A63C}" type="parTrans" cxnId="{E112C93A-0457-4080-8407-58E3CFD7D388}">
      <dgm:prSet/>
      <dgm:spPr/>
      <dgm:t>
        <a:bodyPr/>
        <a:lstStyle/>
        <a:p>
          <a:endParaRPr lang="en-US"/>
        </a:p>
      </dgm:t>
    </dgm:pt>
    <dgm:pt modelId="{DDCB675F-9322-45D1-B312-F2BB5999DE99}" type="sibTrans" cxnId="{E112C93A-0457-4080-8407-58E3CFD7D388}">
      <dgm:prSet/>
      <dgm:spPr/>
      <dgm:t>
        <a:bodyPr/>
        <a:lstStyle/>
        <a:p>
          <a:endParaRPr lang="en-US"/>
        </a:p>
      </dgm:t>
    </dgm:pt>
    <dgm:pt modelId="{CC2454EA-D682-44D0-B9B8-5C5EF7CDCE57}">
      <dgm:prSet phldr="0"/>
      <dgm:spPr/>
      <dgm:t>
        <a:bodyPr/>
        <a:lstStyle/>
        <a:p>
          <a:pPr rtl="0"/>
          <a:r>
            <a:rPr lang="en-US" b="1" dirty="0">
              <a:solidFill>
                <a:schemeClr val="bg1"/>
              </a:solidFill>
            </a:rPr>
            <a:t>Potential for Resource Diversion</a:t>
          </a:r>
        </a:p>
      </dgm:t>
    </dgm:pt>
    <dgm:pt modelId="{6D59DA31-FADC-4BE2-868F-1DDC60F94433}" type="parTrans" cxnId="{10D50D27-8412-4DE9-B157-798634A3F963}">
      <dgm:prSet/>
      <dgm:spPr/>
    </dgm:pt>
    <dgm:pt modelId="{7D6AF60A-AA51-40E0-8E67-61446F96D8DA}" type="sibTrans" cxnId="{10D50D27-8412-4DE9-B157-798634A3F963}">
      <dgm:prSet/>
      <dgm:spPr/>
    </dgm:pt>
    <dgm:pt modelId="{A0747A55-4615-4517-AC30-D076E7A8A609}">
      <dgm:prSet phldr="0"/>
      <dgm:spPr/>
      <dgm:t>
        <a:bodyPr/>
        <a:lstStyle/>
        <a:p>
          <a:pPr rtl="0"/>
          <a:r>
            <a:rPr lang="en-US" b="0" dirty="0">
              <a:solidFill>
                <a:srgbClr val="000000"/>
              </a:solidFill>
              <a:latin typeface="Aptos Display" panose="02110004020202020204"/>
            </a:rPr>
            <a:t>Undermines</a:t>
          </a:r>
          <a:r>
            <a:rPr lang="en-US" b="0" dirty="0">
              <a:solidFill>
                <a:srgbClr val="000000"/>
              </a:solidFill>
            </a:rPr>
            <a:t> public schools' ability to continue offering comprehensive services to all students, especially high-needs populations</a:t>
          </a:r>
          <a:r>
            <a:rPr lang="en-US" b="0" dirty="0">
              <a:latin typeface="Aptos Display" panose="02110004020202020204"/>
            </a:rPr>
            <a:t>.</a:t>
          </a:r>
          <a:endParaRPr lang="en-US" b="1" dirty="0">
            <a:latin typeface="Aptos Display" panose="02110004020202020204"/>
          </a:endParaRPr>
        </a:p>
      </dgm:t>
    </dgm:pt>
    <dgm:pt modelId="{E7426654-8DDF-4413-BBE3-A770D0AD1B30}" type="parTrans" cxnId="{C697B9D3-D071-404F-BE99-8F8D5F3D65AA}">
      <dgm:prSet/>
      <dgm:spPr/>
    </dgm:pt>
    <dgm:pt modelId="{838D299D-07E5-418A-B5F7-4FE316D055CF}" type="sibTrans" cxnId="{C697B9D3-D071-404F-BE99-8F8D5F3D65AA}">
      <dgm:prSet/>
      <dgm:spPr/>
    </dgm:pt>
    <dgm:pt modelId="{5A30B8CD-1815-4D8B-8D43-6FB69D9FBBB7}" type="pres">
      <dgm:prSet presAssocID="{CD7A6AAB-F771-487E-B5A3-0A2C4BF64C11}" presName="Name0" presStyleCnt="0">
        <dgm:presLayoutVars>
          <dgm:dir/>
          <dgm:animLvl val="lvl"/>
          <dgm:resizeHandles val="exact"/>
        </dgm:presLayoutVars>
      </dgm:prSet>
      <dgm:spPr/>
    </dgm:pt>
    <dgm:pt modelId="{D8BB3077-C0A7-4872-A3C2-261AC97C4C07}" type="pres">
      <dgm:prSet presAssocID="{6981C364-D6E2-479F-99A8-03A711D1D26D}" presName="composite" presStyleCnt="0"/>
      <dgm:spPr/>
    </dgm:pt>
    <dgm:pt modelId="{C8C0899A-D0BC-4775-A672-12CE30FF50CE}" type="pres">
      <dgm:prSet presAssocID="{6981C364-D6E2-479F-99A8-03A711D1D26D}" presName="parTx" presStyleLbl="alignNode1" presStyleIdx="0" presStyleCnt="4">
        <dgm:presLayoutVars>
          <dgm:chMax val="0"/>
          <dgm:chPref val="0"/>
          <dgm:bulletEnabled val="1"/>
        </dgm:presLayoutVars>
      </dgm:prSet>
      <dgm:spPr/>
    </dgm:pt>
    <dgm:pt modelId="{9EDA26DB-3D8D-4585-BAE8-6A09D6DC3ABF}" type="pres">
      <dgm:prSet presAssocID="{6981C364-D6E2-479F-99A8-03A711D1D26D}" presName="desTx" presStyleLbl="alignAccFollowNode1" presStyleIdx="0" presStyleCnt="4">
        <dgm:presLayoutVars>
          <dgm:bulletEnabled val="1"/>
        </dgm:presLayoutVars>
      </dgm:prSet>
      <dgm:spPr/>
    </dgm:pt>
    <dgm:pt modelId="{A9902247-86B5-472F-893E-D44A8662B7D3}" type="pres">
      <dgm:prSet presAssocID="{C2706A18-32B2-413A-BE57-C96227E1A741}" presName="space" presStyleCnt="0"/>
      <dgm:spPr/>
    </dgm:pt>
    <dgm:pt modelId="{584D28E5-1388-402D-BDE0-7824B04EAD29}" type="pres">
      <dgm:prSet presAssocID="{71AEBAB9-E694-4ECF-BAEA-A0C90C4939B2}" presName="composite" presStyleCnt="0"/>
      <dgm:spPr/>
    </dgm:pt>
    <dgm:pt modelId="{E5B9F7D6-4E2F-4C04-B48A-D31F7A3A91CC}" type="pres">
      <dgm:prSet presAssocID="{71AEBAB9-E694-4ECF-BAEA-A0C90C4939B2}" presName="parTx" presStyleLbl="alignNode1" presStyleIdx="1" presStyleCnt="4">
        <dgm:presLayoutVars>
          <dgm:chMax val="0"/>
          <dgm:chPref val="0"/>
          <dgm:bulletEnabled val="1"/>
        </dgm:presLayoutVars>
      </dgm:prSet>
      <dgm:spPr/>
    </dgm:pt>
    <dgm:pt modelId="{2128003B-6D9F-4302-8779-A570E9FEDA9D}" type="pres">
      <dgm:prSet presAssocID="{71AEBAB9-E694-4ECF-BAEA-A0C90C4939B2}" presName="desTx" presStyleLbl="alignAccFollowNode1" presStyleIdx="1" presStyleCnt="4">
        <dgm:presLayoutVars>
          <dgm:bulletEnabled val="1"/>
        </dgm:presLayoutVars>
      </dgm:prSet>
      <dgm:spPr/>
    </dgm:pt>
    <dgm:pt modelId="{48B6557A-182A-4947-A3E2-6FE8FB2B41BD}" type="pres">
      <dgm:prSet presAssocID="{52207D06-EDAA-4A05-910E-0339B2BA41E7}" presName="space" presStyleCnt="0"/>
      <dgm:spPr/>
    </dgm:pt>
    <dgm:pt modelId="{23B22A71-319E-43A8-87AC-28DD35F6E054}" type="pres">
      <dgm:prSet presAssocID="{2668F1BF-8BD1-4582-9FB5-6239151C7A81}" presName="composite" presStyleCnt="0"/>
      <dgm:spPr/>
    </dgm:pt>
    <dgm:pt modelId="{754C87AC-72BA-4FEC-8B76-C2BFD5C6A5A3}" type="pres">
      <dgm:prSet presAssocID="{2668F1BF-8BD1-4582-9FB5-6239151C7A81}" presName="parTx" presStyleLbl="alignNode1" presStyleIdx="2" presStyleCnt="4">
        <dgm:presLayoutVars>
          <dgm:chMax val="0"/>
          <dgm:chPref val="0"/>
          <dgm:bulletEnabled val="1"/>
        </dgm:presLayoutVars>
      </dgm:prSet>
      <dgm:spPr/>
    </dgm:pt>
    <dgm:pt modelId="{0167A863-A30D-46B2-898F-CF3317BB7B9A}" type="pres">
      <dgm:prSet presAssocID="{2668F1BF-8BD1-4582-9FB5-6239151C7A81}" presName="desTx" presStyleLbl="alignAccFollowNode1" presStyleIdx="2" presStyleCnt="4">
        <dgm:presLayoutVars>
          <dgm:bulletEnabled val="1"/>
        </dgm:presLayoutVars>
      </dgm:prSet>
      <dgm:spPr/>
    </dgm:pt>
    <dgm:pt modelId="{F6771CBE-0803-4CC1-98C6-4CC49FEB26F1}" type="pres">
      <dgm:prSet presAssocID="{AEB9DFDD-B814-457B-9DDB-F001171DFA2F}" presName="space" presStyleCnt="0"/>
      <dgm:spPr/>
    </dgm:pt>
    <dgm:pt modelId="{9AEB7973-F60A-4D44-A2C5-068BC3E1F367}" type="pres">
      <dgm:prSet presAssocID="{CC2454EA-D682-44D0-B9B8-5C5EF7CDCE57}" presName="composite" presStyleCnt="0"/>
      <dgm:spPr/>
    </dgm:pt>
    <dgm:pt modelId="{1E2405C1-E5A8-49B3-BE44-08326589A639}" type="pres">
      <dgm:prSet presAssocID="{CC2454EA-D682-44D0-B9B8-5C5EF7CDCE57}" presName="parTx" presStyleLbl="alignNode1" presStyleIdx="3" presStyleCnt="4">
        <dgm:presLayoutVars>
          <dgm:chMax val="0"/>
          <dgm:chPref val="0"/>
          <dgm:bulletEnabled val="1"/>
        </dgm:presLayoutVars>
      </dgm:prSet>
      <dgm:spPr/>
    </dgm:pt>
    <dgm:pt modelId="{E557762F-35FF-47C9-B6BD-55D860E3783B}" type="pres">
      <dgm:prSet presAssocID="{CC2454EA-D682-44D0-B9B8-5C5EF7CDCE57}" presName="desTx" presStyleLbl="alignAccFollowNode1" presStyleIdx="3" presStyleCnt="4">
        <dgm:presLayoutVars>
          <dgm:bulletEnabled val="1"/>
        </dgm:presLayoutVars>
      </dgm:prSet>
      <dgm:spPr/>
    </dgm:pt>
  </dgm:ptLst>
  <dgm:cxnLst>
    <dgm:cxn modelId="{BD5F4E0A-D0E7-47A3-B346-446389F0411D}" type="presOf" srcId="{2668F1BF-8BD1-4582-9FB5-6239151C7A81}" destId="{754C87AC-72BA-4FEC-8B76-C2BFD5C6A5A3}" srcOrd="0" destOrd="0" presId="urn:microsoft.com/office/officeart/2005/8/layout/hList1"/>
    <dgm:cxn modelId="{4F898917-330C-4FCF-9202-50C63ABFF6EF}" type="presOf" srcId="{71AEBAB9-E694-4ECF-BAEA-A0C90C4939B2}" destId="{E5B9F7D6-4E2F-4C04-B48A-D31F7A3A91CC}" srcOrd="0" destOrd="0" presId="urn:microsoft.com/office/officeart/2005/8/layout/hList1"/>
    <dgm:cxn modelId="{666EEB17-1ACF-4F8E-9C9A-38A1B0E9410C}" srcId="{CD7A6AAB-F771-487E-B5A3-0A2C4BF64C11}" destId="{6981C364-D6E2-479F-99A8-03A711D1D26D}" srcOrd="0" destOrd="0" parTransId="{6D882EAC-1EDE-4B8C-9580-4D673C3804FB}" sibTransId="{C2706A18-32B2-413A-BE57-C96227E1A741}"/>
    <dgm:cxn modelId="{0E0AE71C-3C25-4205-A235-F71F870D79F9}" type="presOf" srcId="{DED139FD-0BC8-49CE-BE0C-C7A62CB1FC73}" destId="{0167A863-A30D-46B2-898F-CF3317BB7B9A}" srcOrd="0" destOrd="0" presId="urn:microsoft.com/office/officeart/2005/8/layout/hList1"/>
    <dgm:cxn modelId="{10D50D27-8412-4DE9-B157-798634A3F963}" srcId="{CD7A6AAB-F771-487E-B5A3-0A2C4BF64C11}" destId="{CC2454EA-D682-44D0-B9B8-5C5EF7CDCE57}" srcOrd="3" destOrd="0" parTransId="{6D59DA31-FADC-4BE2-868F-1DDC60F94433}" sibTransId="{7D6AF60A-AA51-40E0-8E67-61446F96D8DA}"/>
    <dgm:cxn modelId="{65105927-2C8E-44E3-AD38-5A2020BF2BC1}" srcId="{71AEBAB9-E694-4ECF-BAEA-A0C90C4939B2}" destId="{2A274FBC-A419-424F-86CB-A1F46C78AD02}" srcOrd="0" destOrd="0" parTransId="{1F31F732-FB69-4B85-92B8-4A1AB495D5FF}" sibTransId="{42832C1A-B259-44DF-9F96-91DFBB8F35A4}"/>
    <dgm:cxn modelId="{E112C93A-0457-4080-8407-58E3CFD7D388}" srcId="{2668F1BF-8BD1-4582-9FB5-6239151C7A81}" destId="{DED139FD-0BC8-49CE-BE0C-C7A62CB1FC73}" srcOrd="0" destOrd="0" parTransId="{8D038FCE-E516-47F5-88B3-69056EE6A63C}" sibTransId="{DDCB675F-9322-45D1-B312-F2BB5999DE99}"/>
    <dgm:cxn modelId="{5B01683E-7370-4978-842B-54FD368C3CE7}" type="presOf" srcId="{0530E5C6-D0C7-4D88-80E3-7881EDA0BFDA}" destId="{9EDA26DB-3D8D-4585-BAE8-6A09D6DC3ABF}" srcOrd="0" destOrd="0" presId="urn:microsoft.com/office/officeart/2005/8/layout/hList1"/>
    <dgm:cxn modelId="{123BC671-DB08-4AEA-8714-857F9A15DBAB}" type="presOf" srcId="{CC2454EA-D682-44D0-B9B8-5C5EF7CDCE57}" destId="{1E2405C1-E5A8-49B3-BE44-08326589A639}" srcOrd="0" destOrd="0" presId="urn:microsoft.com/office/officeart/2005/8/layout/hList1"/>
    <dgm:cxn modelId="{E609B558-DE69-484F-A5FE-F3EA8BA0A00D}" type="presOf" srcId="{A0747A55-4615-4517-AC30-D076E7A8A609}" destId="{E557762F-35FF-47C9-B6BD-55D860E3783B}" srcOrd="0" destOrd="0" presId="urn:microsoft.com/office/officeart/2005/8/layout/hList1"/>
    <dgm:cxn modelId="{B158B987-5B69-4072-AABB-E59B7E8F64E4}" type="presOf" srcId="{6981C364-D6E2-479F-99A8-03A711D1D26D}" destId="{C8C0899A-D0BC-4775-A672-12CE30FF50CE}" srcOrd="0" destOrd="0" presId="urn:microsoft.com/office/officeart/2005/8/layout/hList1"/>
    <dgm:cxn modelId="{5755138D-B413-4150-AC39-58D7FDCBDC16}" type="presOf" srcId="{CD7A6AAB-F771-487E-B5A3-0A2C4BF64C11}" destId="{5A30B8CD-1815-4D8B-8D43-6FB69D9FBBB7}" srcOrd="0" destOrd="0" presId="urn:microsoft.com/office/officeart/2005/8/layout/hList1"/>
    <dgm:cxn modelId="{39553E8E-D627-4B48-A433-8E998DB30E89}" type="presOf" srcId="{2A274FBC-A419-424F-86CB-A1F46C78AD02}" destId="{2128003B-6D9F-4302-8779-A570E9FEDA9D}" srcOrd="0" destOrd="0" presId="urn:microsoft.com/office/officeart/2005/8/layout/hList1"/>
    <dgm:cxn modelId="{C697B9D3-D071-404F-BE99-8F8D5F3D65AA}" srcId="{CC2454EA-D682-44D0-B9B8-5C5EF7CDCE57}" destId="{A0747A55-4615-4517-AC30-D076E7A8A609}" srcOrd="0" destOrd="0" parTransId="{E7426654-8DDF-4413-BBE3-A770D0AD1B30}" sibTransId="{838D299D-07E5-418A-B5F7-4FE316D055CF}"/>
    <dgm:cxn modelId="{1EF45ED5-310C-418B-B177-295BBD113A04}" srcId="{CD7A6AAB-F771-487E-B5A3-0A2C4BF64C11}" destId="{71AEBAB9-E694-4ECF-BAEA-A0C90C4939B2}" srcOrd="1" destOrd="0" parTransId="{7BBF5846-CB43-4B01-87F1-F9D3BF607726}" sibTransId="{52207D06-EDAA-4A05-910E-0339B2BA41E7}"/>
    <dgm:cxn modelId="{E7DE61EE-65E9-4311-BC37-F9EE3E5A4E3A}" srcId="{6981C364-D6E2-479F-99A8-03A711D1D26D}" destId="{0530E5C6-D0C7-4D88-80E3-7881EDA0BFDA}" srcOrd="0" destOrd="0" parTransId="{2021550F-1FC7-46B5-B7F2-0E2CAFC8D337}" sibTransId="{011014AC-0B3E-4620-BAD7-60334A3D8A8A}"/>
    <dgm:cxn modelId="{7A0532EF-5992-42B0-A689-9F48F2260553}" srcId="{CD7A6AAB-F771-487E-B5A3-0A2C4BF64C11}" destId="{2668F1BF-8BD1-4582-9FB5-6239151C7A81}" srcOrd="2" destOrd="0" parTransId="{8F9D311D-BC73-4BA2-8ECB-ADCC9E1F8318}" sibTransId="{AEB9DFDD-B814-457B-9DDB-F001171DFA2F}"/>
    <dgm:cxn modelId="{F12D0412-9C31-43D1-AD2B-458188C51795}" type="presParOf" srcId="{5A30B8CD-1815-4D8B-8D43-6FB69D9FBBB7}" destId="{D8BB3077-C0A7-4872-A3C2-261AC97C4C07}" srcOrd="0" destOrd="0" presId="urn:microsoft.com/office/officeart/2005/8/layout/hList1"/>
    <dgm:cxn modelId="{DEA080DA-FCED-430C-B8D3-B71A28EFB190}" type="presParOf" srcId="{D8BB3077-C0A7-4872-A3C2-261AC97C4C07}" destId="{C8C0899A-D0BC-4775-A672-12CE30FF50CE}" srcOrd="0" destOrd="0" presId="urn:microsoft.com/office/officeart/2005/8/layout/hList1"/>
    <dgm:cxn modelId="{21A138FE-DA16-43E5-B1AA-2F93C2582100}" type="presParOf" srcId="{D8BB3077-C0A7-4872-A3C2-261AC97C4C07}" destId="{9EDA26DB-3D8D-4585-BAE8-6A09D6DC3ABF}" srcOrd="1" destOrd="0" presId="urn:microsoft.com/office/officeart/2005/8/layout/hList1"/>
    <dgm:cxn modelId="{2370E73F-68F9-40E3-82D5-6D88221755CF}" type="presParOf" srcId="{5A30B8CD-1815-4D8B-8D43-6FB69D9FBBB7}" destId="{A9902247-86B5-472F-893E-D44A8662B7D3}" srcOrd="1" destOrd="0" presId="urn:microsoft.com/office/officeart/2005/8/layout/hList1"/>
    <dgm:cxn modelId="{6C2E105B-4DE3-41FF-92ED-1704EB48F042}" type="presParOf" srcId="{5A30B8CD-1815-4D8B-8D43-6FB69D9FBBB7}" destId="{584D28E5-1388-402D-BDE0-7824B04EAD29}" srcOrd="2" destOrd="0" presId="urn:microsoft.com/office/officeart/2005/8/layout/hList1"/>
    <dgm:cxn modelId="{30BF6222-3538-40A6-899D-112C1FA34DC2}" type="presParOf" srcId="{584D28E5-1388-402D-BDE0-7824B04EAD29}" destId="{E5B9F7D6-4E2F-4C04-B48A-D31F7A3A91CC}" srcOrd="0" destOrd="0" presId="urn:microsoft.com/office/officeart/2005/8/layout/hList1"/>
    <dgm:cxn modelId="{D05A3FA7-0055-4505-BA5B-7E0E4C9A6FC1}" type="presParOf" srcId="{584D28E5-1388-402D-BDE0-7824B04EAD29}" destId="{2128003B-6D9F-4302-8779-A570E9FEDA9D}" srcOrd="1" destOrd="0" presId="urn:microsoft.com/office/officeart/2005/8/layout/hList1"/>
    <dgm:cxn modelId="{5A7CEEA6-5230-4BB3-853F-57C3D01D72ED}" type="presParOf" srcId="{5A30B8CD-1815-4D8B-8D43-6FB69D9FBBB7}" destId="{48B6557A-182A-4947-A3E2-6FE8FB2B41BD}" srcOrd="3" destOrd="0" presId="urn:microsoft.com/office/officeart/2005/8/layout/hList1"/>
    <dgm:cxn modelId="{E8A0BB52-E02B-403A-89D1-07CC94EC80F7}" type="presParOf" srcId="{5A30B8CD-1815-4D8B-8D43-6FB69D9FBBB7}" destId="{23B22A71-319E-43A8-87AC-28DD35F6E054}" srcOrd="4" destOrd="0" presId="urn:microsoft.com/office/officeart/2005/8/layout/hList1"/>
    <dgm:cxn modelId="{7DDF9460-AD5E-4CE6-BE83-983D93C72226}" type="presParOf" srcId="{23B22A71-319E-43A8-87AC-28DD35F6E054}" destId="{754C87AC-72BA-4FEC-8B76-C2BFD5C6A5A3}" srcOrd="0" destOrd="0" presId="urn:microsoft.com/office/officeart/2005/8/layout/hList1"/>
    <dgm:cxn modelId="{D4ED3979-0415-4A22-9A1D-1284FDC0F2B6}" type="presParOf" srcId="{23B22A71-319E-43A8-87AC-28DD35F6E054}" destId="{0167A863-A30D-46B2-898F-CF3317BB7B9A}" srcOrd="1" destOrd="0" presId="urn:microsoft.com/office/officeart/2005/8/layout/hList1"/>
    <dgm:cxn modelId="{A46C4AE8-239F-45EC-A23F-55C01F87C85F}" type="presParOf" srcId="{5A30B8CD-1815-4D8B-8D43-6FB69D9FBBB7}" destId="{F6771CBE-0803-4CC1-98C6-4CC49FEB26F1}" srcOrd="5" destOrd="0" presId="urn:microsoft.com/office/officeart/2005/8/layout/hList1"/>
    <dgm:cxn modelId="{A1CB78E5-5728-4341-90ED-D2A07471B5D5}" type="presParOf" srcId="{5A30B8CD-1815-4D8B-8D43-6FB69D9FBBB7}" destId="{9AEB7973-F60A-4D44-A2C5-068BC3E1F367}" srcOrd="6" destOrd="0" presId="urn:microsoft.com/office/officeart/2005/8/layout/hList1"/>
    <dgm:cxn modelId="{3F718CE3-6B6B-464E-AC1C-513D5D9C26D7}" type="presParOf" srcId="{9AEB7973-F60A-4D44-A2C5-068BC3E1F367}" destId="{1E2405C1-E5A8-49B3-BE44-08326589A639}" srcOrd="0" destOrd="0" presId="urn:microsoft.com/office/officeart/2005/8/layout/hList1"/>
    <dgm:cxn modelId="{03638B32-299A-4C18-BE35-517E27309227}" type="presParOf" srcId="{9AEB7973-F60A-4D44-A2C5-068BC3E1F367}" destId="{E557762F-35FF-47C9-B6BD-55D860E3783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F514F6-A28D-49CA-B1E0-E74AC284898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0AD59E5-F4C1-494A-9C7F-289E2F7B8E86}">
      <dgm:prSet phldrT="[Text]" phldr="0"/>
      <dgm:spPr/>
      <dgm:t>
        <a:bodyPr/>
        <a:lstStyle/>
        <a:p>
          <a:pPr rtl="0"/>
          <a:r>
            <a:rPr lang="en-US" dirty="0"/>
            <a:t>Strengthen Newcomer Programs and Accessibility</a:t>
          </a:r>
        </a:p>
      </dgm:t>
    </dgm:pt>
    <dgm:pt modelId="{70DCF74A-1420-42FB-B634-5883FE4A802D}" type="parTrans" cxnId="{D3E73C6F-CCCF-4591-9D33-EE33CFE19AC8}">
      <dgm:prSet/>
      <dgm:spPr/>
      <dgm:t>
        <a:bodyPr/>
        <a:lstStyle/>
        <a:p>
          <a:endParaRPr lang="en-US"/>
        </a:p>
      </dgm:t>
    </dgm:pt>
    <dgm:pt modelId="{ACDA1F06-FE45-465E-875A-852D28647271}" type="sibTrans" cxnId="{D3E73C6F-CCCF-4591-9D33-EE33CFE19AC8}">
      <dgm:prSet/>
      <dgm:spPr/>
      <dgm:t>
        <a:bodyPr/>
        <a:lstStyle/>
        <a:p>
          <a:endParaRPr lang="en-US"/>
        </a:p>
      </dgm:t>
    </dgm:pt>
    <dgm:pt modelId="{64105DA1-1C98-4EA9-A99C-0BEED843FCC2}">
      <dgm:prSet phldrT="[Text]" phldr="0"/>
      <dgm:spPr/>
      <dgm:t>
        <a:bodyPr/>
        <a:lstStyle/>
        <a:p>
          <a:pPr rtl="0"/>
          <a:r>
            <a:rPr lang="en-US" dirty="0"/>
            <a:t>Expand Access to Specialized Support Services</a:t>
          </a:r>
        </a:p>
      </dgm:t>
    </dgm:pt>
    <dgm:pt modelId="{B02ADD4B-086F-478E-9F71-60FE9AB62E41}" type="parTrans" cxnId="{57C4C5A9-AB79-4C04-87E3-3AF8E3BC54D2}">
      <dgm:prSet/>
      <dgm:spPr/>
      <dgm:t>
        <a:bodyPr/>
        <a:lstStyle/>
        <a:p>
          <a:endParaRPr lang="en-US"/>
        </a:p>
      </dgm:t>
    </dgm:pt>
    <dgm:pt modelId="{78EC45CD-0452-43A9-A8BA-898673BA63AF}" type="sibTrans" cxnId="{57C4C5A9-AB79-4C04-87E3-3AF8E3BC54D2}">
      <dgm:prSet/>
      <dgm:spPr/>
      <dgm:t>
        <a:bodyPr/>
        <a:lstStyle/>
        <a:p>
          <a:endParaRPr lang="en-US"/>
        </a:p>
      </dgm:t>
    </dgm:pt>
    <dgm:pt modelId="{5C3AD75B-FD88-48E8-A50D-DE1C21243404}">
      <dgm:prSet phldrT="[Text]" phldr="0"/>
      <dgm:spPr/>
      <dgm:t>
        <a:bodyPr/>
        <a:lstStyle/>
        <a:p>
          <a:pPr rtl="0"/>
          <a:r>
            <a:rPr lang="en-US" dirty="0"/>
            <a:t>Support Targeted Resources for Multilingual Learners</a:t>
          </a:r>
        </a:p>
      </dgm:t>
    </dgm:pt>
    <dgm:pt modelId="{8571575B-5F19-4F2F-A0C7-55849DE17F20}" type="parTrans" cxnId="{C50CD2A8-5A09-4909-9086-4609A6017675}">
      <dgm:prSet/>
      <dgm:spPr/>
      <dgm:t>
        <a:bodyPr/>
        <a:lstStyle/>
        <a:p>
          <a:endParaRPr lang="en-US"/>
        </a:p>
      </dgm:t>
    </dgm:pt>
    <dgm:pt modelId="{CA74D7A7-045A-4130-85B5-F9965B4EC241}" type="sibTrans" cxnId="{C50CD2A8-5A09-4909-9086-4609A6017675}">
      <dgm:prSet/>
      <dgm:spPr/>
      <dgm:t>
        <a:bodyPr/>
        <a:lstStyle/>
        <a:p>
          <a:endParaRPr lang="en-US"/>
        </a:p>
      </dgm:t>
    </dgm:pt>
    <dgm:pt modelId="{3C0F9C25-1498-47BF-9979-30D09122AA80}">
      <dgm:prSet phldrT="[Text]" phldr="0"/>
      <dgm:spPr/>
      <dgm:t>
        <a:bodyPr/>
        <a:lstStyle/>
        <a:p>
          <a:pPr rtl="0"/>
          <a:r>
            <a:rPr lang="en-US" dirty="0"/>
            <a:t>Hold Charter Schools Accountable</a:t>
          </a:r>
        </a:p>
      </dgm:t>
    </dgm:pt>
    <dgm:pt modelId="{8BDF7A3A-0647-4264-AFC9-F0E7FAEB428D}" type="parTrans" cxnId="{B14ECFCA-4BF7-4FC8-94E7-3BD8B82275BE}">
      <dgm:prSet/>
      <dgm:spPr/>
      <dgm:t>
        <a:bodyPr/>
        <a:lstStyle/>
        <a:p>
          <a:endParaRPr lang="en-US"/>
        </a:p>
      </dgm:t>
    </dgm:pt>
    <dgm:pt modelId="{4075EC33-D536-46EE-BD28-D06766A1BACD}" type="sibTrans" cxnId="{B14ECFCA-4BF7-4FC8-94E7-3BD8B82275BE}">
      <dgm:prSet/>
      <dgm:spPr/>
      <dgm:t>
        <a:bodyPr/>
        <a:lstStyle/>
        <a:p>
          <a:endParaRPr lang="en-US"/>
        </a:p>
      </dgm:t>
    </dgm:pt>
    <dgm:pt modelId="{C97A3B2B-770E-4CE7-8F88-4263D127FFB9}" type="pres">
      <dgm:prSet presAssocID="{70F514F6-A28D-49CA-B1E0-E74AC2848988}" presName="diagram" presStyleCnt="0">
        <dgm:presLayoutVars>
          <dgm:dir/>
          <dgm:resizeHandles val="exact"/>
        </dgm:presLayoutVars>
      </dgm:prSet>
      <dgm:spPr/>
    </dgm:pt>
    <dgm:pt modelId="{0BAC264B-1095-4D7D-B0D8-48B6F5EA6E4E}" type="pres">
      <dgm:prSet presAssocID="{A0AD59E5-F4C1-494A-9C7F-289E2F7B8E86}" presName="node" presStyleLbl="node1" presStyleIdx="0" presStyleCnt="4">
        <dgm:presLayoutVars>
          <dgm:bulletEnabled val="1"/>
        </dgm:presLayoutVars>
      </dgm:prSet>
      <dgm:spPr/>
    </dgm:pt>
    <dgm:pt modelId="{E805E091-7F5D-43C5-804A-F57FB6C54550}" type="pres">
      <dgm:prSet presAssocID="{ACDA1F06-FE45-465E-875A-852D28647271}" presName="sibTrans" presStyleCnt="0"/>
      <dgm:spPr/>
    </dgm:pt>
    <dgm:pt modelId="{0A84A9A9-DAD8-4A11-82B1-65AA81D01E5F}" type="pres">
      <dgm:prSet presAssocID="{64105DA1-1C98-4EA9-A99C-0BEED843FCC2}" presName="node" presStyleLbl="node1" presStyleIdx="1" presStyleCnt="4">
        <dgm:presLayoutVars>
          <dgm:bulletEnabled val="1"/>
        </dgm:presLayoutVars>
      </dgm:prSet>
      <dgm:spPr/>
    </dgm:pt>
    <dgm:pt modelId="{38250CB2-8C9A-4B9F-B2D7-48E9E1CBD011}" type="pres">
      <dgm:prSet presAssocID="{78EC45CD-0452-43A9-A8BA-898673BA63AF}" presName="sibTrans" presStyleCnt="0"/>
      <dgm:spPr/>
    </dgm:pt>
    <dgm:pt modelId="{F2852D23-4205-411C-8AF0-4ABBFB38DAA9}" type="pres">
      <dgm:prSet presAssocID="{5C3AD75B-FD88-48E8-A50D-DE1C21243404}" presName="node" presStyleLbl="node1" presStyleIdx="2" presStyleCnt="4">
        <dgm:presLayoutVars>
          <dgm:bulletEnabled val="1"/>
        </dgm:presLayoutVars>
      </dgm:prSet>
      <dgm:spPr/>
    </dgm:pt>
    <dgm:pt modelId="{05DB48AC-453C-4217-9E91-131038A0A78D}" type="pres">
      <dgm:prSet presAssocID="{CA74D7A7-045A-4130-85B5-F9965B4EC241}" presName="sibTrans" presStyleCnt="0"/>
      <dgm:spPr/>
    </dgm:pt>
    <dgm:pt modelId="{984A606A-D55A-4D5D-943F-E78247667554}" type="pres">
      <dgm:prSet presAssocID="{3C0F9C25-1498-47BF-9979-30D09122AA80}" presName="node" presStyleLbl="node1" presStyleIdx="3" presStyleCnt="4">
        <dgm:presLayoutVars>
          <dgm:bulletEnabled val="1"/>
        </dgm:presLayoutVars>
      </dgm:prSet>
      <dgm:spPr/>
    </dgm:pt>
  </dgm:ptLst>
  <dgm:cxnLst>
    <dgm:cxn modelId="{0F6C7209-732E-4B1E-A277-222B0A17D9ED}" type="presOf" srcId="{64105DA1-1C98-4EA9-A99C-0BEED843FCC2}" destId="{0A84A9A9-DAD8-4A11-82B1-65AA81D01E5F}" srcOrd="0" destOrd="0" presId="urn:microsoft.com/office/officeart/2005/8/layout/default"/>
    <dgm:cxn modelId="{910A0C5E-677A-45B1-BD3E-A1CBE03A1A7F}" type="presOf" srcId="{A0AD59E5-F4C1-494A-9C7F-289E2F7B8E86}" destId="{0BAC264B-1095-4D7D-B0D8-48B6F5EA6E4E}" srcOrd="0" destOrd="0" presId="urn:microsoft.com/office/officeart/2005/8/layout/default"/>
    <dgm:cxn modelId="{17152760-80B6-49F8-AA78-DE694F30EC2D}" type="presOf" srcId="{3C0F9C25-1498-47BF-9979-30D09122AA80}" destId="{984A606A-D55A-4D5D-943F-E78247667554}" srcOrd="0" destOrd="0" presId="urn:microsoft.com/office/officeart/2005/8/layout/default"/>
    <dgm:cxn modelId="{D3E73C6F-CCCF-4591-9D33-EE33CFE19AC8}" srcId="{70F514F6-A28D-49CA-B1E0-E74AC2848988}" destId="{A0AD59E5-F4C1-494A-9C7F-289E2F7B8E86}" srcOrd="0" destOrd="0" parTransId="{70DCF74A-1420-42FB-B634-5883FE4A802D}" sibTransId="{ACDA1F06-FE45-465E-875A-852D28647271}"/>
    <dgm:cxn modelId="{0AE2FF86-7BEA-4EE9-8B91-A101A96978FB}" type="presOf" srcId="{70F514F6-A28D-49CA-B1E0-E74AC2848988}" destId="{C97A3B2B-770E-4CE7-8F88-4263D127FFB9}" srcOrd="0" destOrd="0" presId="urn:microsoft.com/office/officeart/2005/8/layout/default"/>
    <dgm:cxn modelId="{6786F597-FE60-4F10-AA2A-567D588E27A9}" type="presOf" srcId="{5C3AD75B-FD88-48E8-A50D-DE1C21243404}" destId="{F2852D23-4205-411C-8AF0-4ABBFB38DAA9}" srcOrd="0" destOrd="0" presId="urn:microsoft.com/office/officeart/2005/8/layout/default"/>
    <dgm:cxn modelId="{C50CD2A8-5A09-4909-9086-4609A6017675}" srcId="{70F514F6-A28D-49CA-B1E0-E74AC2848988}" destId="{5C3AD75B-FD88-48E8-A50D-DE1C21243404}" srcOrd="2" destOrd="0" parTransId="{8571575B-5F19-4F2F-A0C7-55849DE17F20}" sibTransId="{CA74D7A7-045A-4130-85B5-F9965B4EC241}"/>
    <dgm:cxn modelId="{57C4C5A9-AB79-4C04-87E3-3AF8E3BC54D2}" srcId="{70F514F6-A28D-49CA-B1E0-E74AC2848988}" destId="{64105DA1-1C98-4EA9-A99C-0BEED843FCC2}" srcOrd="1" destOrd="0" parTransId="{B02ADD4B-086F-478E-9F71-60FE9AB62E41}" sibTransId="{78EC45CD-0452-43A9-A8BA-898673BA63AF}"/>
    <dgm:cxn modelId="{B14ECFCA-4BF7-4FC8-94E7-3BD8B82275BE}" srcId="{70F514F6-A28D-49CA-B1E0-E74AC2848988}" destId="{3C0F9C25-1498-47BF-9979-30D09122AA80}" srcOrd="3" destOrd="0" parTransId="{8BDF7A3A-0647-4264-AFC9-F0E7FAEB428D}" sibTransId="{4075EC33-D536-46EE-BD28-D06766A1BACD}"/>
    <dgm:cxn modelId="{C444CC6F-7BBC-4657-965E-B238A7A3B019}" type="presParOf" srcId="{C97A3B2B-770E-4CE7-8F88-4263D127FFB9}" destId="{0BAC264B-1095-4D7D-B0D8-48B6F5EA6E4E}" srcOrd="0" destOrd="0" presId="urn:microsoft.com/office/officeart/2005/8/layout/default"/>
    <dgm:cxn modelId="{7BA6693B-1AE2-4EB2-B201-1680A02AF7AF}" type="presParOf" srcId="{C97A3B2B-770E-4CE7-8F88-4263D127FFB9}" destId="{E805E091-7F5D-43C5-804A-F57FB6C54550}" srcOrd="1" destOrd="0" presId="urn:microsoft.com/office/officeart/2005/8/layout/default"/>
    <dgm:cxn modelId="{CCD7C3C2-D6A0-42EA-9102-28060D63CC4E}" type="presParOf" srcId="{C97A3B2B-770E-4CE7-8F88-4263D127FFB9}" destId="{0A84A9A9-DAD8-4A11-82B1-65AA81D01E5F}" srcOrd="2" destOrd="0" presId="urn:microsoft.com/office/officeart/2005/8/layout/default"/>
    <dgm:cxn modelId="{63711234-8637-42F8-B667-5C06A0A6968F}" type="presParOf" srcId="{C97A3B2B-770E-4CE7-8F88-4263D127FFB9}" destId="{38250CB2-8C9A-4B9F-B2D7-48E9E1CBD011}" srcOrd="3" destOrd="0" presId="urn:microsoft.com/office/officeart/2005/8/layout/default"/>
    <dgm:cxn modelId="{914AB6D4-E59E-42B6-AC4B-32E7AA0D45FC}" type="presParOf" srcId="{C97A3B2B-770E-4CE7-8F88-4263D127FFB9}" destId="{F2852D23-4205-411C-8AF0-4ABBFB38DAA9}" srcOrd="4" destOrd="0" presId="urn:microsoft.com/office/officeart/2005/8/layout/default"/>
    <dgm:cxn modelId="{7639F86D-9744-4458-9B6B-19367C3FBFFB}" type="presParOf" srcId="{C97A3B2B-770E-4CE7-8F88-4263D127FFB9}" destId="{05DB48AC-453C-4217-9E91-131038A0A78D}" srcOrd="5" destOrd="0" presId="urn:microsoft.com/office/officeart/2005/8/layout/default"/>
    <dgm:cxn modelId="{40BE0C48-0746-462D-8039-EAA9C281E676}" type="presParOf" srcId="{C97A3B2B-770E-4CE7-8F88-4263D127FFB9}" destId="{984A606A-D55A-4D5D-943F-E7824766755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FF89C-B5A9-4748-961C-254CB0BC9731}">
      <dsp:nvSpPr>
        <dsp:cNvPr id="0" name=""/>
        <dsp:cNvSpPr/>
      </dsp:nvSpPr>
      <dsp:spPr>
        <a:xfrm>
          <a:off x="205" y="687670"/>
          <a:ext cx="2479997" cy="297599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bg1"/>
              </a:solidFill>
              <a:latin typeface="Arial"/>
              <a:cs typeface="Arial"/>
            </a:rPr>
            <a:t>Alignment of KIPP with DESE's proven provider criteria</a:t>
          </a:r>
        </a:p>
      </dsp:txBody>
      <dsp:txXfrm>
        <a:off x="205" y="1878069"/>
        <a:ext cx="2479997" cy="1785598"/>
      </dsp:txXfrm>
    </dsp:sp>
    <dsp:sp modelId="{EA9F5BA3-E388-4A8B-9900-09BA2047A57F}">
      <dsp:nvSpPr>
        <dsp:cNvPr id="0" name=""/>
        <dsp:cNvSpPr/>
      </dsp:nvSpPr>
      <dsp:spPr>
        <a:xfrm>
          <a:off x="205" y="687670"/>
          <a:ext cx="2479997" cy="119039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01</a:t>
          </a:r>
        </a:p>
      </dsp:txBody>
      <dsp:txXfrm>
        <a:off x="205" y="687670"/>
        <a:ext cx="2479997" cy="1190398"/>
      </dsp:txXfrm>
    </dsp:sp>
    <dsp:sp modelId="{7C63DC5A-E8C9-ED44-903A-EF1B40B5B1AD}">
      <dsp:nvSpPr>
        <dsp:cNvPr id="0" name=""/>
        <dsp:cNvSpPr/>
      </dsp:nvSpPr>
      <dsp:spPr>
        <a:xfrm>
          <a:off x="2678602" y="687670"/>
          <a:ext cx="2479997" cy="297599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755650">
            <a:lnSpc>
              <a:spcPct val="90000"/>
            </a:lnSpc>
            <a:spcBef>
              <a:spcPct val="0"/>
            </a:spcBef>
            <a:spcAft>
              <a:spcPct val="35000"/>
            </a:spcAft>
            <a:buNone/>
          </a:pPr>
          <a:r>
            <a:rPr lang="en-US" sz="1700" kern="1200" dirty="0"/>
            <a:t>Disparities in student demographics between LPS and the charter school.</a:t>
          </a:r>
        </a:p>
      </dsp:txBody>
      <dsp:txXfrm>
        <a:off x="2678602" y="1878069"/>
        <a:ext cx="2479997" cy="1785598"/>
      </dsp:txXfrm>
    </dsp:sp>
    <dsp:sp modelId="{9C95167B-BE3C-994B-B98A-154C04D2A9DB}">
      <dsp:nvSpPr>
        <dsp:cNvPr id="0" name=""/>
        <dsp:cNvSpPr/>
      </dsp:nvSpPr>
      <dsp:spPr>
        <a:xfrm>
          <a:off x="2678602" y="687670"/>
          <a:ext cx="2479997" cy="119039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02</a:t>
          </a:r>
        </a:p>
      </dsp:txBody>
      <dsp:txXfrm>
        <a:off x="2678602" y="687670"/>
        <a:ext cx="2479997" cy="1190398"/>
      </dsp:txXfrm>
    </dsp:sp>
    <dsp:sp modelId="{25029A81-A359-1C47-AC90-42C8394B946F}">
      <dsp:nvSpPr>
        <dsp:cNvPr id="0" name=""/>
        <dsp:cNvSpPr/>
      </dsp:nvSpPr>
      <dsp:spPr>
        <a:xfrm>
          <a:off x="5356999" y="687670"/>
          <a:ext cx="2479997" cy="297599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755650">
            <a:lnSpc>
              <a:spcPct val="90000"/>
            </a:lnSpc>
            <a:spcBef>
              <a:spcPct val="0"/>
            </a:spcBef>
            <a:spcAft>
              <a:spcPct val="35000"/>
            </a:spcAft>
            <a:buNone/>
          </a:pPr>
          <a:r>
            <a:rPr lang="en-US" sz="1700" kern="1200" dirty="0"/>
            <a:t>Impact of serving a diverse and increasingly multilingual student population.</a:t>
          </a:r>
        </a:p>
      </dsp:txBody>
      <dsp:txXfrm>
        <a:off x="5356999" y="1878069"/>
        <a:ext cx="2479997" cy="1785598"/>
      </dsp:txXfrm>
    </dsp:sp>
    <dsp:sp modelId="{85DD62A1-009A-6B4B-B12A-4A7DA19166C0}">
      <dsp:nvSpPr>
        <dsp:cNvPr id="0" name=""/>
        <dsp:cNvSpPr/>
      </dsp:nvSpPr>
      <dsp:spPr>
        <a:xfrm>
          <a:off x="5356999" y="687670"/>
          <a:ext cx="2479997" cy="119039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03</a:t>
          </a:r>
        </a:p>
      </dsp:txBody>
      <dsp:txXfrm>
        <a:off x="5356999" y="687670"/>
        <a:ext cx="2479997" cy="1190398"/>
      </dsp:txXfrm>
    </dsp:sp>
    <dsp:sp modelId="{54C1E99D-FC16-CF4F-830D-0CE95857A4C6}">
      <dsp:nvSpPr>
        <dsp:cNvPr id="0" name=""/>
        <dsp:cNvSpPr/>
      </dsp:nvSpPr>
      <dsp:spPr>
        <a:xfrm>
          <a:off x="8035397" y="687670"/>
          <a:ext cx="2479997" cy="297599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755650">
            <a:lnSpc>
              <a:spcPct val="90000"/>
            </a:lnSpc>
            <a:spcBef>
              <a:spcPct val="0"/>
            </a:spcBef>
            <a:spcAft>
              <a:spcPct val="35000"/>
            </a:spcAft>
            <a:buNone/>
          </a:pPr>
          <a:r>
            <a:rPr lang="en-US" sz="1700" kern="1200" dirty="0"/>
            <a:t>Importance of considering district improvement efforts in the context of current challenges.</a:t>
          </a:r>
        </a:p>
      </dsp:txBody>
      <dsp:txXfrm>
        <a:off x="8035397" y="1878069"/>
        <a:ext cx="2479997" cy="1785598"/>
      </dsp:txXfrm>
    </dsp:sp>
    <dsp:sp modelId="{443A74A3-5C91-0D48-827B-4C8B68D1E067}">
      <dsp:nvSpPr>
        <dsp:cNvPr id="0" name=""/>
        <dsp:cNvSpPr/>
      </dsp:nvSpPr>
      <dsp:spPr>
        <a:xfrm>
          <a:off x="8035397" y="687670"/>
          <a:ext cx="2479997" cy="119039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04</a:t>
          </a:r>
        </a:p>
      </dsp:txBody>
      <dsp:txXfrm>
        <a:off x="8035397" y="687670"/>
        <a:ext cx="2479997" cy="1190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0899A-D0BC-4775-A672-12CE30FF50CE}">
      <dsp:nvSpPr>
        <dsp:cNvPr id="0" name=""/>
        <dsp:cNvSpPr/>
      </dsp:nvSpPr>
      <dsp:spPr>
        <a:xfrm>
          <a:off x="3953" y="452772"/>
          <a:ext cx="2377306" cy="50589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Failure to Meet Proven Provider Criteria</a:t>
          </a:r>
          <a:endParaRPr lang="en-US" sz="1400" kern="1200" dirty="0">
            <a:solidFill>
              <a:schemeClr val="bg1"/>
            </a:solidFill>
          </a:endParaRPr>
        </a:p>
      </dsp:txBody>
      <dsp:txXfrm>
        <a:off x="3953" y="452772"/>
        <a:ext cx="2377306" cy="505897"/>
      </dsp:txXfrm>
    </dsp:sp>
    <dsp:sp modelId="{9EDA26DB-3D8D-4585-BAE8-6A09D6DC3ABF}">
      <dsp:nvSpPr>
        <dsp:cNvPr id="0" name=""/>
        <dsp:cNvSpPr/>
      </dsp:nvSpPr>
      <dsp:spPr>
        <a:xfrm>
          <a:off x="3953" y="958670"/>
          <a:ext cx="2377306" cy="293989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solidFill>
                <a:srgbClr val="000000"/>
              </a:solidFill>
              <a:latin typeface="Aptos Display" panose="02110004020202020204"/>
            </a:rPr>
            <a:t>Not</a:t>
          </a:r>
          <a:r>
            <a:rPr lang="en-US" sz="1400" kern="1200" dirty="0">
              <a:solidFill>
                <a:srgbClr val="000000"/>
              </a:solidFill>
            </a:rPr>
            <a:t> </a:t>
          </a:r>
          <a:r>
            <a:rPr lang="en-US" sz="1400" kern="1200" dirty="0">
              <a:solidFill>
                <a:srgbClr val="000000"/>
              </a:solidFill>
              <a:latin typeface="Aptos Display" panose="02110004020202020204"/>
            </a:rPr>
            <a:t>meeting</a:t>
          </a:r>
          <a:r>
            <a:rPr lang="en-US" sz="1400" kern="1200" dirty="0">
              <a:solidFill>
                <a:srgbClr val="000000"/>
              </a:solidFill>
            </a:rPr>
            <a:t> these standards, it suggests a lack of demonstrated effectiveness or sufficient outcomes to justify expansion. Without evidence-based performance, expanding these schools could risk diverting resources from public schools without ensuring better outcomes for students</a:t>
          </a:r>
          <a:r>
            <a:rPr lang="en-US" sz="1400" kern="1200" dirty="0">
              <a:latin typeface="Aptos Display" panose="02110004020202020204"/>
            </a:rPr>
            <a:t>.</a:t>
          </a:r>
          <a:endParaRPr lang="en-US" sz="1400" kern="1200" dirty="0"/>
        </a:p>
      </dsp:txBody>
      <dsp:txXfrm>
        <a:off x="3953" y="958670"/>
        <a:ext cx="2377306" cy="2939894"/>
      </dsp:txXfrm>
    </dsp:sp>
    <dsp:sp modelId="{E5B9F7D6-4E2F-4C04-B48A-D31F7A3A91CC}">
      <dsp:nvSpPr>
        <dsp:cNvPr id="0" name=""/>
        <dsp:cNvSpPr/>
      </dsp:nvSpPr>
      <dsp:spPr>
        <a:xfrm>
          <a:off x="2714082" y="452772"/>
          <a:ext cx="2377306" cy="50589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Lack of Support for High-Need Populations</a:t>
          </a:r>
          <a:endParaRPr lang="en-US" sz="1400" kern="1200" dirty="0">
            <a:solidFill>
              <a:schemeClr val="bg1"/>
            </a:solidFill>
          </a:endParaRPr>
        </a:p>
      </dsp:txBody>
      <dsp:txXfrm>
        <a:off x="2714082" y="452772"/>
        <a:ext cx="2377306" cy="505897"/>
      </dsp:txXfrm>
    </dsp:sp>
    <dsp:sp modelId="{2128003B-6D9F-4302-8779-A570E9FEDA9D}">
      <dsp:nvSpPr>
        <dsp:cNvPr id="0" name=""/>
        <dsp:cNvSpPr/>
      </dsp:nvSpPr>
      <dsp:spPr>
        <a:xfrm>
          <a:off x="2714082" y="958670"/>
          <a:ext cx="2377306" cy="293989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solidFill>
                <a:srgbClr val="000000"/>
              </a:solidFill>
              <a:latin typeface="Aptos Display" panose="02110004020202020204"/>
            </a:rPr>
            <a:t>Lack</a:t>
          </a:r>
          <a:r>
            <a:rPr lang="en-US" sz="1400" kern="1200" dirty="0">
              <a:solidFill>
                <a:srgbClr val="000000"/>
              </a:solidFill>
            </a:rPr>
            <a:t> </a:t>
          </a:r>
          <a:r>
            <a:rPr lang="en-US" sz="1400" kern="1200" dirty="0">
              <a:solidFill>
                <a:srgbClr val="000000"/>
              </a:solidFill>
              <a:latin typeface="Aptos Display" panose="02110004020202020204"/>
            </a:rPr>
            <a:t>of </a:t>
          </a:r>
          <a:r>
            <a:rPr lang="en-US" sz="1400" kern="1200" dirty="0">
              <a:solidFill>
                <a:srgbClr val="000000"/>
              </a:solidFill>
            </a:rPr>
            <a:t>robust services for groups like homeless students, unaccompanied minors, and students requiring specialized disability services. LPS, on the other hand, has established programs to address these needs. Expanding charter schools without equivalent support mechanisms risks leaving these vulnerable populations underserved.</a:t>
          </a:r>
          <a:endParaRPr lang="en-US" sz="1400" kern="1200" dirty="0"/>
        </a:p>
      </dsp:txBody>
      <dsp:txXfrm>
        <a:off x="2714082" y="958670"/>
        <a:ext cx="2377306" cy="2939894"/>
      </dsp:txXfrm>
    </dsp:sp>
    <dsp:sp modelId="{754C87AC-72BA-4FEC-8B76-C2BFD5C6A5A3}">
      <dsp:nvSpPr>
        <dsp:cNvPr id="0" name=""/>
        <dsp:cNvSpPr/>
      </dsp:nvSpPr>
      <dsp:spPr>
        <a:xfrm>
          <a:off x="5424211" y="452772"/>
          <a:ext cx="2377306" cy="50589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Impact of Application Timelines on Newcomers</a:t>
          </a:r>
          <a:endParaRPr lang="en-US" sz="1400" kern="1200" dirty="0">
            <a:solidFill>
              <a:schemeClr val="bg1"/>
            </a:solidFill>
          </a:endParaRPr>
        </a:p>
      </dsp:txBody>
      <dsp:txXfrm>
        <a:off x="5424211" y="452772"/>
        <a:ext cx="2377306" cy="505897"/>
      </dsp:txXfrm>
    </dsp:sp>
    <dsp:sp modelId="{0167A863-A30D-46B2-898F-CF3317BB7B9A}">
      <dsp:nvSpPr>
        <dsp:cNvPr id="0" name=""/>
        <dsp:cNvSpPr/>
      </dsp:nvSpPr>
      <dsp:spPr>
        <a:xfrm>
          <a:off x="5424211" y="958670"/>
          <a:ext cx="2377306" cy="293989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solidFill>
                <a:srgbClr val="000000"/>
              </a:solidFill>
              <a:latin typeface="Aptos Display" panose="02110004020202020204"/>
            </a:rPr>
            <a:t>Application</a:t>
          </a:r>
          <a:r>
            <a:rPr lang="en-US" sz="1400" kern="1200" dirty="0">
              <a:solidFill>
                <a:srgbClr val="000000"/>
              </a:solidFill>
            </a:rPr>
            <a:t> processes are often rigid and can disadvantage newcomers—students who arrive mid-year or later. These students may face significant barriers to enrollment in charter schools, leaving local public schools to shoulder the responsibility for providing education and support.</a:t>
          </a:r>
          <a:endParaRPr lang="en-US" sz="1400" kern="1200" dirty="0"/>
        </a:p>
      </dsp:txBody>
      <dsp:txXfrm>
        <a:off x="5424211" y="958670"/>
        <a:ext cx="2377306" cy="2939894"/>
      </dsp:txXfrm>
    </dsp:sp>
    <dsp:sp modelId="{1E2405C1-E5A8-49B3-BE44-08326589A639}">
      <dsp:nvSpPr>
        <dsp:cNvPr id="0" name=""/>
        <dsp:cNvSpPr/>
      </dsp:nvSpPr>
      <dsp:spPr>
        <a:xfrm>
          <a:off x="8134340" y="452772"/>
          <a:ext cx="2377306" cy="50589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Potential for Resource Diversion</a:t>
          </a:r>
        </a:p>
      </dsp:txBody>
      <dsp:txXfrm>
        <a:off x="8134340" y="452772"/>
        <a:ext cx="2377306" cy="505897"/>
      </dsp:txXfrm>
    </dsp:sp>
    <dsp:sp modelId="{E557762F-35FF-47C9-B6BD-55D860E3783B}">
      <dsp:nvSpPr>
        <dsp:cNvPr id="0" name=""/>
        <dsp:cNvSpPr/>
      </dsp:nvSpPr>
      <dsp:spPr>
        <a:xfrm>
          <a:off x="8134340" y="958670"/>
          <a:ext cx="2377306" cy="293989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b="0" kern="1200" dirty="0">
              <a:solidFill>
                <a:srgbClr val="000000"/>
              </a:solidFill>
              <a:latin typeface="Aptos Display" panose="02110004020202020204"/>
            </a:rPr>
            <a:t>Undermines</a:t>
          </a:r>
          <a:r>
            <a:rPr lang="en-US" sz="1400" b="0" kern="1200" dirty="0">
              <a:solidFill>
                <a:srgbClr val="000000"/>
              </a:solidFill>
            </a:rPr>
            <a:t> public schools' ability to continue offering comprehensive services to all students, especially high-needs populations</a:t>
          </a:r>
          <a:r>
            <a:rPr lang="en-US" sz="1400" b="0" kern="1200" dirty="0">
              <a:latin typeface="Aptos Display" panose="02110004020202020204"/>
            </a:rPr>
            <a:t>.</a:t>
          </a:r>
          <a:endParaRPr lang="en-US" sz="1400" b="1" kern="1200" dirty="0">
            <a:latin typeface="Aptos Display" panose="02110004020202020204"/>
          </a:endParaRPr>
        </a:p>
      </dsp:txBody>
      <dsp:txXfrm>
        <a:off x="8134340" y="958670"/>
        <a:ext cx="2377306" cy="2939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C264B-1095-4D7D-B0D8-48B6F5EA6E4E}">
      <dsp:nvSpPr>
        <dsp:cNvPr id="0" name=""/>
        <dsp:cNvSpPr/>
      </dsp:nvSpPr>
      <dsp:spPr>
        <a:xfrm>
          <a:off x="1748064" y="2975"/>
          <a:ext cx="3342605" cy="200556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Strengthen Newcomer Programs and Accessibility</a:t>
          </a:r>
        </a:p>
      </dsp:txBody>
      <dsp:txXfrm>
        <a:off x="1748064" y="2975"/>
        <a:ext cx="3342605" cy="2005563"/>
      </dsp:txXfrm>
    </dsp:sp>
    <dsp:sp modelId="{0A84A9A9-DAD8-4A11-82B1-65AA81D01E5F}">
      <dsp:nvSpPr>
        <dsp:cNvPr id="0" name=""/>
        <dsp:cNvSpPr/>
      </dsp:nvSpPr>
      <dsp:spPr>
        <a:xfrm>
          <a:off x="5424930" y="2975"/>
          <a:ext cx="3342605" cy="200556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Expand Access to Specialized Support Services</a:t>
          </a:r>
        </a:p>
      </dsp:txBody>
      <dsp:txXfrm>
        <a:off x="5424930" y="2975"/>
        <a:ext cx="3342605" cy="2005563"/>
      </dsp:txXfrm>
    </dsp:sp>
    <dsp:sp modelId="{F2852D23-4205-411C-8AF0-4ABBFB38DAA9}">
      <dsp:nvSpPr>
        <dsp:cNvPr id="0" name=""/>
        <dsp:cNvSpPr/>
      </dsp:nvSpPr>
      <dsp:spPr>
        <a:xfrm>
          <a:off x="1748064" y="2342799"/>
          <a:ext cx="3342605" cy="200556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Support Targeted Resources for Multilingual Learners</a:t>
          </a:r>
        </a:p>
      </dsp:txBody>
      <dsp:txXfrm>
        <a:off x="1748064" y="2342799"/>
        <a:ext cx="3342605" cy="2005563"/>
      </dsp:txXfrm>
    </dsp:sp>
    <dsp:sp modelId="{984A606A-D55A-4D5D-943F-E78247667554}">
      <dsp:nvSpPr>
        <dsp:cNvPr id="0" name=""/>
        <dsp:cNvSpPr/>
      </dsp:nvSpPr>
      <dsp:spPr>
        <a:xfrm>
          <a:off x="5424930" y="2342799"/>
          <a:ext cx="3342605" cy="200556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Hold Charter Schools Accountable</a:t>
          </a:r>
        </a:p>
      </dsp:txBody>
      <dsp:txXfrm>
        <a:off x="5424930" y="2342799"/>
        <a:ext cx="3342605" cy="2005563"/>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42B65-1AE9-5840-B0C2-3C7FCB85DB94}"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26971E-FB91-2F49-BD42-0BD0425B3760}" type="slidenum">
              <a:rPr lang="en-US" smtClean="0"/>
              <a:t>‹#›</a:t>
            </a:fld>
            <a:endParaRPr lang="en-US"/>
          </a:p>
        </p:txBody>
      </p:sp>
    </p:spTree>
    <p:extLst>
      <p:ext uri="{BB962C8B-B14F-4D97-AF65-F5344CB8AC3E}">
        <p14:creationId xmlns:p14="http://schemas.microsoft.com/office/powerpoint/2010/main" val="41625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Boston has over 100 schools, the proportion of newcomers in LPS is significantly higher. </a:t>
            </a:r>
          </a:p>
        </p:txBody>
      </p:sp>
      <p:sp>
        <p:nvSpPr>
          <p:cNvPr id="4" name="Slide Number Placeholder 3"/>
          <p:cNvSpPr>
            <a:spLocks noGrp="1"/>
          </p:cNvSpPr>
          <p:nvPr>
            <p:ph type="sldNum" sz="quarter" idx="5"/>
          </p:nvPr>
        </p:nvSpPr>
        <p:spPr/>
        <p:txBody>
          <a:bodyPr/>
          <a:lstStyle/>
          <a:p>
            <a:fld id="{1426971E-FB91-2F49-BD42-0BD0425B3760}" type="slidenum">
              <a:rPr lang="en-US" smtClean="0"/>
              <a:t>9</a:t>
            </a:fld>
            <a:endParaRPr lang="en-US"/>
          </a:p>
        </p:txBody>
      </p:sp>
    </p:spTree>
    <p:extLst>
      <p:ext uri="{BB962C8B-B14F-4D97-AF65-F5344CB8AC3E}">
        <p14:creationId xmlns:p14="http://schemas.microsoft.com/office/powerpoint/2010/main" val="52611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webkit-standard"/>
              </a:rPr>
              <a:t>Potential Barriers to Admission and Enrollment for Vulnerable Populations</a:t>
            </a:r>
            <a:endParaRPr lang="en-US" dirty="0"/>
          </a:p>
        </p:txBody>
      </p:sp>
      <p:sp>
        <p:nvSpPr>
          <p:cNvPr id="4" name="Slide Number Placeholder 3"/>
          <p:cNvSpPr>
            <a:spLocks noGrp="1"/>
          </p:cNvSpPr>
          <p:nvPr>
            <p:ph type="sldNum" sz="quarter" idx="5"/>
          </p:nvPr>
        </p:nvSpPr>
        <p:spPr/>
        <p:txBody>
          <a:bodyPr/>
          <a:lstStyle/>
          <a:p>
            <a:fld id="{1426971E-FB91-2F49-BD42-0BD0425B3760}" type="slidenum">
              <a:rPr lang="en-US" smtClean="0"/>
              <a:t>12</a:t>
            </a:fld>
            <a:endParaRPr lang="en-US"/>
          </a:p>
        </p:txBody>
      </p:sp>
    </p:spTree>
    <p:extLst>
      <p:ext uri="{BB962C8B-B14F-4D97-AF65-F5344CB8AC3E}">
        <p14:creationId xmlns:p14="http://schemas.microsoft.com/office/powerpoint/2010/main" val="176715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26971E-FB91-2F49-BD42-0BD0425B3760}" type="slidenum">
              <a:rPr lang="en-US" smtClean="0"/>
              <a:t>13</a:t>
            </a:fld>
            <a:endParaRPr lang="en-US"/>
          </a:p>
        </p:txBody>
      </p:sp>
    </p:spTree>
    <p:extLst>
      <p:ext uri="{BB962C8B-B14F-4D97-AF65-F5344CB8AC3E}">
        <p14:creationId xmlns:p14="http://schemas.microsoft.com/office/powerpoint/2010/main" val="4018320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Public schools often serve as community hubs for all students, regardless of background or need. If charter schools underrepresent MLLs and other vulnerable groups, their expansion risks deepening existing inequities rather than addressing them. Public schools like LPS, which are inclusive of all students, may be better positioned to address the holistic needs of the community.</a:t>
            </a:r>
          </a:p>
          <a:p>
            <a:r>
              <a:rPr lang="en-US" dirty="0"/>
              <a:t>In summary, charter school expansion may not align with the priorities of equity and inclusivity for MLLs, newcomers, and high-needs students. Instead, focusing on strengthening existing public schools like LPS,  might be a more sustainable and equitable solution.</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1426971E-FB91-2F49-BD42-0BD0425B3760}" type="slidenum">
              <a:rPr lang="en-US" smtClean="0"/>
              <a:t>15</a:t>
            </a:fld>
            <a:endParaRPr lang="en-US"/>
          </a:p>
        </p:txBody>
      </p:sp>
    </p:spTree>
    <p:extLst>
      <p:ext uri="{BB962C8B-B14F-4D97-AF65-F5344CB8AC3E}">
        <p14:creationId xmlns:p14="http://schemas.microsoft.com/office/powerpoint/2010/main" val="1839668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DD82C-9FAC-7B87-7C20-351C004BF1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F68F24-7D46-BB8C-0320-6FEAB28B19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FAF08D-310D-ADCB-88F0-77C30A44DEE0}"/>
              </a:ext>
            </a:extLst>
          </p:cNvPr>
          <p:cNvSpPr>
            <a:spLocks noGrp="1"/>
          </p:cNvSpPr>
          <p:nvPr>
            <p:ph type="dt" sz="half" idx="10"/>
          </p:nvPr>
        </p:nvSpPr>
        <p:spPr/>
        <p:txBody>
          <a:bodyPr/>
          <a:lstStyle/>
          <a:p>
            <a:fld id="{FF8D7F6F-3BE6-E04F-8CB4-7A429AD64A54}" type="datetimeFigureOut">
              <a:rPr lang="en-US" smtClean="0"/>
              <a:t>11/18/2024</a:t>
            </a:fld>
            <a:endParaRPr lang="en-US"/>
          </a:p>
        </p:txBody>
      </p:sp>
      <p:sp>
        <p:nvSpPr>
          <p:cNvPr id="5" name="Footer Placeholder 4">
            <a:extLst>
              <a:ext uri="{FF2B5EF4-FFF2-40B4-BE49-F238E27FC236}">
                <a16:creationId xmlns:a16="http://schemas.microsoft.com/office/drawing/2014/main" id="{0BB217FD-3950-4225-6132-6559E1DE4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D3D16-8B86-55FD-FAB2-4EC07E41BB75}"/>
              </a:ext>
            </a:extLst>
          </p:cNvPr>
          <p:cNvSpPr>
            <a:spLocks noGrp="1"/>
          </p:cNvSpPr>
          <p:nvPr>
            <p:ph type="sldNum" sz="quarter" idx="12"/>
          </p:nvPr>
        </p:nvSpPr>
        <p:spPr/>
        <p:txBody>
          <a:bodyPr/>
          <a:lstStyle/>
          <a:p>
            <a:fld id="{371BEDA5-053C-2243-B82E-575E3E00A74A}" type="slidenum">
              <a:rPr lang="en-US" smtClean="0"/>
              <a:t>‹#›</a:t>
            </a:fld>
            <a:endParaRPr lang="en-US"/>
          </a:p>
        </p:txBody>
      </p:sp>
    </p:spTree>
    <p:extLst>
      <p:ext uri="{BB962C8B-B14F-4D97-AF65-F5344CB8AC3E}">
        <p14:creationId xmlns:p14="http://schemas.microsoft.com/office/powerpoint/2010/main" val="3713752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8D56-C95C-7731-C072-CDDC15915C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0E44F1-200E-62B0-601C-A23FF20A11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AE4F3-A487-0F44-E1E4-3C0164F8C784}"/>
              </a:ext>
            </a:extLst>
          </p:cNvPr>
          <p:cNvSpPr>
            <a:spLocks noGrp="1"/>
          </p:cNvSpPr>
          <p:nvPr>
            <p:ph type="dt" sz="half" idx="10"/>
          </p:nvPr>
        </p:nvSpPr>
        <p:spPr/>
        <p:txBody>
          <a:bodyPr/>
          <a:lstStyle/>
          <a:p>
            <a:fld id="{FF8D7F6F-3BE6-E04F-8CB4-7A429AD64A54}" type="datetimeFigureOut">
              <a:rPr lang="en-US" smtClean="0"/>
              <a:t>11/18/2024</a:t>
            </a:fld>
            <a:endParaRPr lang="en-US"/>
          </a:p>
        </p:txBody>
      </p:sp>
      <p:sp>
        <p:nvSpPr>
          <p:cNvPr id="5" name="Footer Placeholder 4">
            <a:extLst>
              <a:ext uri="{FF2B5EF4-FFF2-40B4-BE49-F238E27FC236}">
                <a16:creationId xmlns:a16="http://schemas.microsoft.com/office/drawing/2014/main" id="{E3B92B25-9A90-8F48-AB77-DFF1F456F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283B6-955A-58E3-44EB-577089FB2A6C}"/>
              </a:ext>
            </a:extLst>
          </p:cNvPr>
          <p:cNvSpPr>
            <a:spLocks noGrp="1"/>
          </p:cNvSpPr>
          <p:nvPr>
            <p:ph type="sldNum" sz="quarter" idx="12"/>
          </p:nvPr>
        </p:nvSpPr>
        <p:spPr/>
        <p:txBody>
          <a:bodyPr/>
          <a:lstStyle/>
          <a:p>
            <a:fld id="{371BEDA5-053C-2243-B82E-575E3E00A74A}" type="slidenum">
              <a:rPr lang="en-US" smtClean="0"/>
              <a:t>‹#›</a:t>
            </a:fld>
            <a:endParaRPr lang="en-US"/>
          </a:p>
        </p:txBody>
      </p:sp>
    </p:spTree>
    <p:extLst>
      <p:ext uri="{BB962C8B-B14F-4D97-AF65-F5344CB8AC3E}">
        <p14:creationId xmlns:p14="http://schemas.microsoft.com/office/powerpoint/2010/main" val="308271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D497C7-5832-3B48-D9BA-254A77593A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9A8F35-5647-09B8-5EB6-DD541C40D0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7EEEE-13D7-6BE8-D550-3317EBD254BA}"/>
              </a:ext>
            </a:extLst>
          </p:cNvPr>
          <p:cNvSpPr>
            <a:spLocks noGrp="1"/>
          </p:cNvSpPr>
          <p:nvPr>
            <p:ph type="dt" sz="half" idx="10"/>
          </p:nvPr>
        </p:nvSpPr>
        <p:spPr/>
        <p:txBody>
          <a:bodyPr/>
          <a:lstStyle/>
          <a:p>
            <a:fld id="{FF8D7F6F-3BE6-E04F-8CB4-7A429AD64A54}" type="datetimeFigureOut">
              <a:rPr lang="en-US" smtClean="0"/>
              <a:t>11/18/2024</a:t>
            </a:fld>
            <a:endParaRPr lang="en-US"/>
          </a:p>
        </p:txBody>
      </p:sp>
      <p:sp>
        <p:nvSpPr>
          <p:cNvPr id="5" name="Footer Placeholder 4">
            <a:extLst>
              <a:ext uri="{FF2B5EF4-FFF2-40B4-BE49-F238E27FC236}">
                <a16:creationId xmlns:a16="http://schemas.microsoft.com/office/drawing/2014/main" id="{64DBC362-AE77-BD56-5FB9-82208BCEE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F0382-EA73-64A0-3E14-D76C277F92E1}"/>
              </a:ext>
            </a:extLst>
          </p:cNvPr>
          <p:cNvSpPr>
            <a:spLocks noGrp="1"/>
          </p:cNvSpPr>
          <p:nvPr>
            <p:ph type="sldNum" sz="quarter" idx="12"/>
          </p:nvPr>
        </p:nvSpPr>
        <p:spPr/>
        <p:txBody>
          <a:bodyPr/>
          <a:lstStyle/>
          <a:p>
            <a:fld id="{371BEDA5-053C-2243-B82E-575E3E00A74A}" type="slidenum">
              <a:rPr lang="en-US" smtClean="0"/>
              <a:t>‹#›</a:t>
            </a:fld>
            <a:endParaRPr lang="en-US"/>
          </a:p>
        </p:txBody>
      </p:sp>
    </p:spTree>
    <p:extLst>
      <p:ext uri="{BB962C8B-B14F-4D97-AF65-F5344CB8AC3E}">
        <p14:creationId xmlns:p14="http://schemas.microsoft.com/office/powerpoint/2010/main" val="189253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30E23-80AC-DD65-2D3D-CDA92823B7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92B1E1-4042-9451-E7CF-DCF7E7AC3C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C0E87-DD30-C490-D992-6C97DC3E8143}"/>
              </a:ext>
            </a:extLst>
          </p:cNvPr>
          <p:cNvSpPr>
            <a:spLocks noGrp="1"/>
          </p:cNvSpPr>
          <p:nvPr>
            <p:ph type="dt" sz="half" idx="10"/>
          </p:nvPr>
        </p:nvSpPr>
        <p:spPr/>
        <p:txBody>
          <a:bodyPr/>
          <a:lstStyle/>
          <a:p>
            <a:fld id="{FF8D7F6F-3BE6-E04F-8CB4-7A429AD64A54}" type="datetimeFigureOut">
              <a:rPr lang="en-US" smtClean="0"/>
              <a:t>11/18/2024</a:t>
            </a:fld>
            <a:endParaRPr lang="en-US"/>
          </a:p>
        </p:txBody>
      </p:sp>
      <p:sp>
        <p:nvSpPr>
          <p:cNvPr id="5" name="Footer Placeholder 4">
            <a:extLst>
              <a:ext uri="{FF2B5EF4-FFF2-40B4-BE49-F238E27FC236}">
                <a16:creationId xmlns:a16="http://schemas.microsoft.com/office/drawing/2014/main" id="{0FF089B7-207B-1834-A887-7F70FA93E0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4A39B-1C91-DEA1-E490-4115D39E1009}"/>
              </a:ext>
            </a:extLst>
          </p:cNvPr>
          <p:cNvSpPr>
            <a:spLocks noGrp="1"/>
          </p:cNvSpPr>
          <p:nvPr>
            <p:ph type="sldNum" sz="quarter" idx="12"/>
          </p:nvPr>
        </p:nvSpPr>
        <p:spPr/>
        <p:txBody>
          <a:bodyPr/>
          <a:lstStyle/>
          <a:p>
            <a:fld id="{371BEDA5-053C-2243-B82E-575E3E00A74A}" type="slidenum">
              <a:rPr lang="en-US" smtClean="0"/>
              <a:t>‹#›</a:t>
            </a:fld>
            <a:endParaRPr lang="en-US"/>
          </a:p>
        </p:txBody>
      </p:sp>
    </p:spTree>
    <p:extLst>
      <p:ext uri="{BB962C8B-B14F-4D97-AF65-F5344CB8AC3E}">
        <p14:creationId xmlns:p14="http://schemas.microsoft.com/office/powerpoint/2010/main" val="366877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8638-74BA-8384-69CB-7C077ED297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1BE086-9B63-DBD1-EC48-816EF938A2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00C6C3-FCCD-616C-BEBC-A1F805C69F13}"/>
              </a:ext>
            </a:extLst>
          </p:cNvPr>
          <p:cNvSpPr>
            <a:spLocks noGrp="1"/>
          </p:cNvSpPr>
          <p:nvPr>
            <p:ph type="dt" sz="half" idx="10"/>
          </p:nvPr>
        </p:nvSpPr>
        <p:spPr/>
        <p:txBody>
          <a:bodyPr/>
          <a:lstStyle/>
          <a:p>
            <a:fld id="{FF8D7F6F-3BE6-E04F-8CB4-7A429AD64A54}" type="datetimeFigureOut">
              <a:rPr lang="en-US" smtClean="0"/>
              <a:t>11/18/2024</a:t>
            </a:fld>
            <a:endParaRPr lang="en-US"/>
          </a:p>
        </p:txBody>
      </p:sp>
      <p:sp>
        <p:nvSpPr>
          <p:cNvPr id="5" name="Footer Placeholder 4">
            <a:extLst>
              <a:ext uri="{FF2B5EF4-FFF2-40B4-BE49-F238E27FC236}">
                <a16:creationId xmlns:a16="http://schemas.microsoft.com/office/drawing/2014/main" id="{D79965A6-CFC0-E7E2-2CD6-A7B6184BB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4A835-1501-ABE1-CA29-DADD0F74B8E2}"/>
              </a:ext>
            </a:extLst>
          </p:cNvPr>
          <p:cNvSpPr>
            <a:spLocks noGrp="1"/>
          </p:cNvSpPr>
          <p:nvPr>
            <p:ph type="sldNum" sz="quarter" idx="12"/>
          </p:nvPr>
        </p:nvSpPr>
        <p:spPr/>
        <p:txBody>
          <a:bodyPr/>
          <a:lstStyle/>
          <a:p>
            <a:fld id="{371BEDA5-053C-2243-B82E-575E3E00A74A}" type="slidenum">
              <a:rPr lang="en-US" smtClean="0"/>
              <a:t>‹#›</a:t>
            </a:fld>
            <a:endParaRPr lang="en-US"/>
          </a:p>
        </p:txBody>
      </p:sp>
    </p:spTree>
    <p:extLst>
      <p:ext uri="{BB962C8B-B14F-4D97-AF65-F5344CB8AC3E}">
        <p14:creationId xmlns:p14="http://schemas.microsoft.com/office/powerpoint/2010/main" val="401933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C6E9A-4040-2264-E354-ACFC2FDC6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6FB38E-B104-C78C-F460-4B97EFE5AE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36867E-E4CE-3895-F550-43B32A553F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564CF4-311B-0B77-72D7-0AB9F62F739B}"/>
              </a:ext>
            </a:extLst>
          </p:cNvPr>
          <p:cNvSpPr>
            <a:spLocks noGrp="1"/>
          </p:cNvSpPr>
          <p:nvPr>
            <p:ph type="dt" sz="half" idx="10"/>
          </p:nvPr>
        </p:nvSpPr>
        <p:spPr/>
        <p:txBody>
          <a:bodyPr/>
          <a:lstStyle/>
          <a:p>
            <a:fld id="{FF8D7F6F-3BE6-E04F-8CB4-7A429AD64A54}" type="datetimeFigureOut">
              <a:rPr lang="en-US" smtClean="0"/>
              <a:t>11/18/2024</a:t>
            </a:fld>
            <a:endParaRPr lang="en-US"/>
          </a:p>
        </p:txBody>
      </p:sp>
      <p:sp>
        <p:nvSpPr>
          <p:cNvPr id="6" name="Footer Placeholder 5">
            <a:extLst>
              <a:ext uri="{FF2B5EF4-FFF2-40B4-BE49-F238E27FC236}">
                <a16:creationId xmlns:a16="http://schemas.microsoft.com/office/drawing/2014/main" id="{8665D225-3135-B4C9-8F86-EB23618E4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C9ECA6-C872-CFBA-B262-9A119510D722}"/>
              </a:ext>
            </a:extLst>
          </p:cNvPr>
          <p:cNvSpPr>
            <a:spLocks noGrp="1"/>
          </p:cNvSpPr>
          <p:nvPr>
            <p:ph type="sldNum" sz="quarter" idx="12"/>
          </p:nvPr>
        </p:nvSpPr>
        <p:spPr/>
        <p:txBody>
          <a:bodyPr/>
          <a:lstStyle/>
          <a:p>
            <a:fld id="{371BEDA5-053C-2243-B82E-575E3E00A74A}" type="slidenum">
              <a:rPr lang="en-US" smtClean="0"/>
              <a:t>‹#›</a:t>
            </a:fld>
            <a:endParaRPr lang="en-US"/>
          </a:p>
        </p:txBody>
      </p:sp>
    </p:spTree>
    <p:extLst>
      <p:ext uri="{BB962C8B-B14F-4D97-AF65-F5344CB8AC3E}">
        <p14:creationId xmlns:p14="http://schemas.microsoft.com/office/powerpoint/2010/main" val="160906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63655-EAB2-BF75-EF0B-04B66FE597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C1D869-D3A8-2F76-1837-694735FBE1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277DCF-77B9-698F-B306-EAC7D3ECEC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6E9EE2-AB0F-9D8D-18FE-9E8B38903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3114D6-BBC6-9D2D-5CD9-541A094F55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A3D180-27A9-DCE1-9A3F-A2F5F93CDA74}"/>
              </a:ext>
            </a:extLst>
          </p:cNvPr>
          <p:cNvSpPr>
            <a:spLocks noGrp="1"/>
          </p:cNvSpPr>
          <p:nvPr>
            <p:ph type="dt" sz="half" idx="10"/>
          </p:nvPr>
        </p:nvSpPr>
        <p:spPr/>
        <p:txBody>
          <a:bodyPr/>
          <a:lstStyle/>
          <a:p>
            <a:fld id="{FF8D7F6F-3BE6-E04F-8CB4-7A429AD64A54}" type="datetimeFigureOut">
              <a:rPr lang="en-US" smtClean="0"/>
              <a:t>11/18/2024</a:t>
            </a:fld>
            <a:endParaRPr lang="en-US"/>
          </a:p>
        </p:txBody>
      </p:sp>
      <p:sp>
        <p:nvSpPr>
          <p:cNvPr id="8" name="Footer Placeholder 7">
            <a:extLst>
              <a:ext uri="{FF2B5EF4-FFF2-40B4-BE49-F238E27FC236}">
                <a16:creationId xmlns:a16="http://schemas.microsoft.com/office/drawing/2014/main" id="{42FB4567-4730-3D15-93F4-B32EE6DA62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88EFF8-05A3-5520-4132-343D7161FFBC}"/>
              </a:ext>
            </a:extLst>
          </p:cNvPr>
          <p:cNvSpPr>
            <a:spLocks noGrp="1"/>
          </p:cNvSpPr>
          <p:nvPr>
            <p:ph type="sldNum" sz="quarter" idx="12"/>
          </p:nvPr>
        </p:nvSpPr>
        <p:spPr/>
        <p:txBody>
          <a:bodyPr/>
          <a:lstStyle/>
          <a:p>
            <a:fld id="{371BEDA5-053C-2243-B82E-575E3E00A74A}" type="slidenum">
              <a:rPr lang="en-US" smtClean="0"/>
              <a:t>‹#›</a:t>
            </a:fld>
            <a:endParaRPr lang="en-US"/>
          </a:p>
        </p:txBody>
      </p:sp>
    </p:spTree>
    <p:extLst>
      <p:ext uri="{BB962C8B-B14F-4D97-AF65-F5344CB8AC3E}">
        <p14:creationId xmlns:p14="http://schemas.microsoft.com/office/powerpoint/2010/main" val="183780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E18A-29D1-0BD4-E9AF-BA80E6A54B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252D9B-3214-9F0A-8126-F8C74BD6BCC7}"/>
              </a:ext>
            </a:extLst>
          </p:cNvPr>
          <p:cNvSpPr>
            <a:spLocks noGrp="1"/>
          </p:cNvSpPr>
          <p:nvPr>
            <p:ph type="dt" sz="half" idx="10"/>
          </p:nvPr>
        </p:nvSpPr>
        <p:spPr/>
        <p:txBody>
          <a:bodyPr/>
          <a:lstStyle/>
          <a:p>
            <a:fld id="{FF8D7F6F-3BE6-E04F-8CB4-7A429AD64A54}" type="datetimeFigureOut">
              <a:rPr lang="en-US" smtClean="0"/>
              <a:t>11/18/2024</a:t>
            </a:fld>
            <a:endParaRPr lang="en-US"/>
          </a:p>
        </p:txBody>
      </p:sp>
      <p:sp>
        <p:nvSpPr>
          <p:cNvPr id="4" name="Footer Placeholder 3">
            <a:extLst>
              <a:ext uri="{FF2B5EF4-FFF2-40B4-BE49-F238E27FC236}">
                <a16:creationId xmlns:a16="http://schemas.microsoft.com/office/drawing/2014/main" id="{EAD6D1A0-EC89-AE58-CA9A-4E68114202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5C6658-8C2E-369F-3184-4AA32E9ACA9D}"/>
              </a:ext>
            </a:extLst>
          </p:cNvPr>
          <p:cNvSpPr>
            <a:spLocks noGrp="1"/>
          </p:cNvSpPr>
          <p:nvPr>
            <p:ph type="sldNum" sz="quarter" idx="12"/>
          </p:nvPr>
        </p:nvSpPr>
        <p:spPr/>
        <p:txBody>
          <a:bodyPr/>
          <a:lstStyle/>
          <a:p>
            <a:fld id="{371BEDA5-053C-2243-B82E-575E3E00A74A}" type="slidenum">
              <a:rPr lang="en-US" smtClean="0"/>
              <a:t>‹#›</a:t>
            </a:fld>
            <a:endParaRPr lang="en-US"/>
          </a:p>
        </p:txBody>
      </p:sp>
    </p:spTree>
    <p:extLst>
      <p:ext uri="{BB962C8B-B14F-4D97-AF65-F5344CB8AC3E}">
        <p14:creationId xmlns:p14="http://schemas.microsoft.com/office/powerpoint/2010/main" val="313962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12AE0-1CB6-9DE2-3176-2FD121185D2A}"/>
              </a:ext>
            </a:extLst>
          </p:cNvPr>
          <p:cNvSpPr>
            <a:spLocks noGrp="1"/>
          </p:cNvSpPr>
          <p:nvPr>
            <p:ph type="dt" sz="half" idx="10"/>
          </p:nvPr>
        </p:nvSpPr>
        <p:spPr/>
        <p:txBody>
          <a:bodyPr/>
          <a:lstStyle/>
          <a:p>
            <a:fld id="{FF8D7F6F-3BE6-E04F-8CB4-7A429AD64A54}" type="datetimeFigureOut">
              <a:rPr lang="en-US" smtClean="0"/>
              <a:t>11/18/2024</a:t>
            </a:fld>
            <a:endParaRPr lang="en-US"/>
          </a:p>
        </p:txBody>
      </p:sp>
      <p:sp>
        <p:nvSpPr>
          <p:cNvPr id="3" name="Footer Placeholder 2">
            <a:extLst>
              <a:ext uri="{FF2B5EF4-FFF2-40B4-BE49-F238E27FC236}">
                <a16:creationId xmlns:a16="http://schemas.microsoft.com/office/drawing/2014/main" id="{D9980C40-F13F-A350-E74C-13D6CC05CA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E1BA65-4240-B55D-95AA-E2131E5D4E85}"/>
              </a:ext>
            </a:extLst>
          </p:cNvPr>
          <p:cNvSpPr>
            <a:spLocks noGrp="1"/>
          </p:cNvSpPr>
          <p:nvPr>
            <p:ph type="sldNum" sz="quarter" idx="12"/>
          </p:nvPr>
        </p:nvSpPr>
        <p:spPr/>
        <p:txBody>
          <a:bodyPr/>
          <a:lstStyle/>
          <a:p>
            <a:fld id="{371BEDA5-053C-2243-B82E-575E3E00A74A}" type="slidenum">
              <a:rPr lang="en-US" smtClean="0"/>
              <a:t>‹#›</a:t>
            </a:fld>
            <a:endParaRPr lang="en-US"/>
          </a:p>
        </p:txBody>
      </p:sp>
    </p:spTree>
    <p:extLst>
      <p:ext uri="{BB962C8B-B14F-4D97-AF65-F5344CB8AC3E}">
        <p14:creationId xmlns:p14="http://schemas.microsoft.com/office/powerpoint/2010/main" val="119276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0738-6094-18F2-C541-83F2B508EA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1FA296-211F-891C-A1BC-EE457EA1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702D6E-B871-5CEB-12D7-A252E2181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BEF265-A2B2-A755-E8D5-4515882D7C61}"/>
              </a:ext>
            </a:extLst>
          </p:cNvPr>
          <p:cNvSpPr>
            <a:spLocks noGrp="1"/>
          </p:cNvSpPr>
          <p:nvPr>
            <p:ph type="dt" sz="half" idx="10"/>
          </p:nvPr>
        </p:nvSpPr>
        <p:spPr/>
        <p:txBody>
          <a:bodyPr/>
          <a:lstStyle/>
          <a:p>
            <a:fld id="{FF8D7F6F-3BE6-E04F-8CB4-7A429AD64A54}" type="datetimeFigureOut">
              <a:rPr lang="en-US" smtClean="0"/>
              <a:t>11/18/2024</a:t>
            </a:fld>
            <a:endParaRPr lang="en-US"/>
          </a:p>
        </p:txBody>
      </p:sp>
      <p:sp>
        <p:nvSpPr>
          <p:cNvPr id="6" name="Footer Placeholder 5">
            <a:extLst>
              <a:ext uri="{FF2B5EF4-FFF2-40B4-BE49-F238E27FC236}">
                <a16:creationId xmlns:a16="http://schemas.microsoft.com/office/drawing/2014/main" id="{1E74D0AD-3880-4E02-EB31-13BD57FFD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1CF834-3801-FC85-BCCB-C92CD88B9C68}"/>
              </a:ext>
            </a:extLst>
          </p:cNvPr>
          <p:cNvSpPr>
            <a:spLocks noGrp="1"/>
          </p:cNvSpPr>
          <p:nvPr>
            <p:ph type="sldNum" sz="quarter" idx="12"/>
          </p:nvPr>
        </p:nvSpPr>
        <p:spPr/>
        <p:txBody>
          <a:bodyPr/>
          <a:lstStyle/>
          <a:p>
            <a:fld id="{371BEDA5-053C-2243-B82E-575E3E00A74A}" type="slidenum">
              <a:rPr lang="en-US" smtClean="0"/>
              <a:t>‹#›</a:t>
            </a:fld>
            <a:endParaRPr lang="en-US"/>
          </a:p>
        </p:txBody>
      </p:sp>
    </p:spTree>
    <p:extLst>
      <p:ext uri="{BB962C8B-B14F-4D97-AF65-F5344CB8AC3E}">
        <p14:creationId xmlns:p14="http://schemas.microsoft.com/office/powerpoint/2010/main" val="1434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D03C-1650-88A0-DAFA-68AB46872B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FA64DB-0880-9F9C-7F5E-F79950737A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7DC3A3-92E9-675E-CB59-5481B84AF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8589A3-B460-0BA9-2C6F-39EFB4CCBB24}"/>
              </a:ext>
            </a:extLst>
          </p:cNvPr>
          <p:cNvSpPr>
            <a:spLocks noGrp="1"/>
          </p:cNvSpPr>
          <p:nvPr>
            <p:ph type="dt" sz="half" idx="10"/>
          </p:nvPr>
        </p:nvSpPr>
        <p:spPr/>
        <p:txBody>
          <a:bodyPr/>
          <a:lstStyle/>
          <a:p>
            <a:fld id="{FF8D7F6F-3BE6-E04F-8CB4-7A429AD64A54}" type="datetimeFigureOut">
              <a:rPr lang="en-US" smtClean="0"/>
              <a:t>11/18/2024</a:t>
            </a:fld>
            <a:endParaRPr lang="en-US"/>
          </a:p>
        </p:txBody>
      </p:sp>
      <p:sp>
        <p:nvSpPr>
          <p:cNvPr id="6" name="Footer Placeholder 5">
            <a:extLst>
              <a:ext uri="{FF2B5EF4-FFF2-40B4-BE49-F238E27FC236}">
                <a16:creationId xmlns:a16="http://schemas.microsoft.com/office/drawing/2014/main" id="{288B57FB-BE00-AEEF-ADC4-F3013A25C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26227A-73FB-64A9-E1A4-EB934665B084}"/>
              </a:ext>
            </a:extLst>
          </p:cNvPr>
          <p:cNvSpPr>
            <a:spLocks noGrp="1"/>
          </p:cNvSpPr>
          <p:nvPr>
            <p:ph type="sldNum" sz="quarter" idx="12"/>
          </p:nvPr>
        </p:nvSpPr>
        <p:spPr/>
        <p:txBody>
          <a:bodyPr/>
          <a:lstStyle/>
          <a:p>
            <a:fld id="{371BEDA5-053C-2243-B82E-575E3E00A74A}" type="slidenum">
              <a:rPr lang="en-US" smtClean="0"/>
              <a:t>‹#›</a:t>
            </a:fld>
            <a:endParaRPr lang="en-US"/>
          </a:p>
        </p:txBody>
      </p:sp>
    </p:spTree>
    <p:extLst>
      <p:ext uri="{BB962C8B-B14F-4D97-AF65-F5344CB8AC3E}">
        <p14:creationId xmlns:p14="http://schemas.microsoft.com/office/powerpoint/2010/main" val="1675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9BDD7F-EB60-29EB-D676-5491D3AFE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E2B2B0-FF61-9324-D34F-6970F0FCD3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A4CC6-75B9-4D63-25C7-D83D4F0151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8D7F6F-3BE6-E04F-8CB4-7A429AD64A54}" type="datetimeFigureOut">
              <a:rPr lang="en-US" smtClean="0"/>
              <a:t>11/18/2024</a:t>
            </a:fld>
            <a:endParaRPr lang="en-US"/>
          </a:p>
        </p:txBody>
      </p:sp>
      <p:sp>
        <p:nvSpPr>
          <p:cNvPr id="5" name="Footer Placeholder 4">
            <a:extLst>
              <a:ext uri="{FF2B5EF4-FFF2-40B4-BE49-F238E27FC236}">
                <a16:creationId xmlns:a16="http://schemas.microsoft.com/office/drawing/2014/main" id="{8A528162-22C7-1C4F-CBBA-1404969D9F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1B0B72-71AF-E241-6F6B-CAF4A0E40D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1BEDA5-053C-2243-B82E-575E3E00A74A}" type="slidenum">
              <a:rPr lang="en-US" smtClean="0"/>
              <a:t>‹#›</a:t>
            </a:fld>
            <a:endParaRPr lang="en-US"/>
          </a:p>
        </p:txBody>
      </p:sp>
    </p:spTree>
    <p:extLst>
      <p:ext uri="{BB962C8B-B14F-4D97-AF65-F5344CB8AC3E}">
        <p14:creationId xmlns:p14="http://schemas.microsoft.com/office/powerpoint/2010/main" val="3496763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doe.mass.edu/lawsregs/603cmr1.html?section=0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annenberg.brown.edu/edopportunity/rising-numbers-unmet-need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7E09F0-6103-ADE9-196C-0D9EFB28749A}"/>
              </a:ext>
            </a:extLst>
          </p:cNvPr>
          <p:cNvSpPr>
            <a:spLocks noGrp="1"/>
          </p:cNvSpPr>
          <p:nvPr>
            <p:ph type="ctrTitle"/>
          </p:nvPr>
        </p:nvSpPr>
        <p:spPr>
          <a:xfrm>
            <a:off x="643467" y="998293"/>
            <a:ext cx="4620584" cy="3474569"/>
          </a:xfrm>
        </p:spPr>
        <p:txBody>
          <a:bodyPr>
            <a:normAutofit/>
          </a:bodyPr>
          <a:lstStyle/>
          <a:p>
            <a:r>
              <a:rPr lang="en-US" sz="4400" dirty="0"/>
              <a:t>Evaluating the Implications &amp; Impact of Charter School Expansion</a:t>
            </a:r>
          </a:p>
        </p:txBody>
      </p:sp>
      <p:sp>
        <p:nvSpPr>
          <p:cNvPr id="3" name="Subtitle 2">
            <a:extLst>
              <a:ext uri="{FF2B5EF4-FFF2-40B4-BE49-F238E27FC236}">
                <a16:creationId xmlns:a16="http://schemas.microsoft.com/office/drawing/2014/main" id="{F15215AC-0781-A9AA-C9DB-770A1B598AB8}"/>
              </a:ext>
            </a:extLst>
          </p:cNvPr>
          <p:cNvSpPr>
            <a:spLocks noGrp="1"/>
          </p:cNvSpPr>
          <p:nvPr>
            <p:ph type="subTitle" idx="1"/>
          </p:nvPr>
        </p:nvSpPr>
        <p:spPr>
          <a:xfrm>
            <a:off x="643467" y="5277684"/>
            <a:ext cx="4620584" cy="775494"/>
          </a:xfrm>
        </p:spPr>
        <p:txBody>
          <a:bodyPr vert="horz" lIns="91440" tIns="45720" rIns="91440" bIns="45720" rtlCol="0" anchor="t">
            <a:normAutofit/>
          </a:bodyPr>
          <a:lstStyle/>
          <a:p>
            <a:r>
              <a:rPr lang="en-US" dirty="0"/>
              <a:t>Fall 2024</a:t>
            </a:r>
          </a:p>
        </p:txBody>
      </p:sp>
      <p:pic>
        <p:nvPicPr>
          <p:cNvPr id="5" name="Picture 4" descr="A logo for a school&#10;&#10;Description automatically generated">
            <a:extLst>
              <a:ext uri="{FF2B5EF4-FFF2-40B4-BE49-F238E27FC236}">
                <a16:creationId xmlns:a16="http://schemas.microsoft.com/office/drawing/2014/main" id="{47B3996E-7685-51EA-DE91-F904E3B4E690}"/>
              </a:ext>
            </a:extLst>
          </p:cNvPr>
          <p:cNvPicPr>
            <a:picLocks noChangeAspect="1"/>
          </p:cNvPicPr>
          <p:nvPr/>
        </p:nvPicPr>
        <p:blipFill>
          <a:blip r:embed="rId2"/>
          <a:srcRect l="9349" r="370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55744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5609267-2B24-1E71-9BB1-C7F45617965C}"/>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3400" b="0" i="0" u="none" strike="noStrike" kern="1200" dirty="0">
                <a:solidFill>
                  <a:srgbClr val="FFFFFF"/>
                </a:solidFill>
                <a:effectLst/>
                <a:latin typeface="+mj-lt"/>
                <a:ea typeface="+mj-ea"/>
                <a:cs typeface="+mj-cs"/>
              </a:rPr>
              <a:t>Impact of Serving All Students:</a:t>
            </a:r>
            <a:br>
              <a:rPr lang="en-US" sz="3400" b="0" i="0" u="none" strike="noStrike" kern="1200" dirty="0">
                <a:solidFill>
                  <a:srgbClr val="FFFFFF"/>
                </a:solidFill>
                <a:effectLst/>
                <a:latin typeface="+mj-lt"/>
                <a:ea typeface="+mj-ea"/>
                <a:cs typeface="+mj-cs"/>
              </a:rPr>
            </a:br>
            <a:br>
              <a:rPr lang="en-US" sz="3400" b="0" i="0" u="none" strike="noStrike" kern="1200" dirty="0">
                <a:solidFill>
                  <a:srgbClr val="FFFFFF"/>
                </a:solidFill>
                <a:effectLst/>
                <a:latin typeface="+mj-lt"/>
                <a:ea typeface="+mj-ea"/>
                <a:cs typeface="+mj-cs"/>
              </a:rPr>
            </a:br>
            <a:r>
              <a:rPr lang="en-US" sz="3400" b="0" i="0" u="none" strike="noStrike" kern="1200" dirty="0">
                <a:solidFill>
                  <a:srgbClr val="FFFFFF"/>
                </a:solidFill>
                <a:effectLst/>
                <a:latin typeface="+mj-lt"/>
                <a:ea typeface="+mj-ea"/>
                <a:cs typeface="+mj-cs"/>
              </a:rPr>
              <a:t> Highest Enrollment of Newcomers in LPS</a:t>
            </a:r>
            <a:endParaRPr lang="en-US" sz="3400" kern="1200" dirty="0">
              <a:solidFill>
                <a:srgbClr val="FFFFFF"/>
              </a:solidFill>
              <a:latin typeface="+mj-lt"/>
              <a:ea typeface="+mj-ea"/>
              <a:cs typeface="+mj-cs"/>
            </a:endParaRPr>
          </a:p>
        </p:txBody>
      </p:sp>
      <p:sp>
        <p:nvSpPr>
          <p:cNvPr id="9" name="Text Placeholder 8">
            <a:extLst>
              <a:ext uri="{FF2B5EF4-FFF2-40B4-BE49-F238E27FC236}">
                <a16:creationId xmlns:a16="http://schemas.microsoft.com/office/drawing/2014/main" id="{D6F73C36-65BA-4569-1B31-D9F828C015C8}"/>
              </a:ext>
            </a:extLst>
          </p:cNvPr>
          <p:cNvSpPr>
            <a:spLocks noGrp="1"/>
          </p:cNvSpPr>
          <p:nvPr>
            <p:ph type="body" sz="half" idx="2"/>
          </p:nvPr>
        </p:nvSpPr>
        <p:spPr>
          <a:xfrm>
            <a:off x="4226011" y="649480"/>
            <a:ext cx="3513745" cy="5546047"/>
          </a:xfrm>
        </p:spPr>
        <p:txBody>
          <a:bodyPr vert="horz" lIns="91440" tIns="45720" rIns="91440" bIns="45720" rtlCol="0" anchor="ctr">
            <a:normAutofit/>
          </a:bodyPr>
          <a:lstStyle/>
          <a:p>
            <a:r>
              <a:rPr lang="en-US" sz="2000" dirty="0"/>
              <a:t>“</a:t>
            </a:r>
            <a:r>
              <a:rPr lang="en-US" sz="2000" b="1" i="1" dirty="0">
                <a:effectLst/>
              </a:rPr>
              <a:t>Because of application timelines for charter schools, exam schools, and career/technical education (CTE) schools, newcomers face a limited set of high-school options in their districts, at least initiall</a:t>
            </a:r>
            <a:r>
              <a:rPr lang="en-US" sz="2000" b="1" i="1" dirty="0"/>
              <a:t>y</a:t>
            </a:r>
            <a:r>
              <a:rPr lang="en-US" sz="2000" i="1" dirty="0"/>
              <a:t>.” </a:t>
            </a:r>
          </a:p>
          <a:p>
            <a:endParaRPr lang="en-US" sz="2000" i="1" dirty="0"/>
          </a:p>
          <a:p>
            <a:r>
              <a:rPr lang="en-US" sz="2000" dirty="0"/>
              <a:t> - </a:t>
            </a:r>
            <a:r>
              <a:rPr lang="en-US" sz="1800" dirty="0"/>
              <a:t>Annenberg Institute at Brown University</a:t>
            </a:r>
            <a:endParaRPr lang="en-US" sz="1800" dirty="0">
              <a:effectLst/>
            </a:endParaRPr>
          </a:p>
          <a:p>
            <a:pPr indent="-22860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7ADF4219-89B0-B466-2ED2-2B369B3D9942}"/>
              </a:ext>
            </a:extLst>
          </p:cNvPr>
          <p:cNvPicPr>
            <a:picLocks noChangeAspect="1"/>
          </p:cNvPicPr>
          <p:nvPr/>
        </p:nvPicPr>
        <p:blipFill>
          <a:blip r:embed="rId2"/>
          <a:stretch>
            <a:fillRect/>
          </a:stretch>
        </p:blipFill>
        <p:spPr>
          <a:xfrm>
            <a:off x="7834184" y="685300"/>
            <a:ext cx="3891094" cy="5499279"/>
          </a:xfrm>
          <a:prstGeom prst="rect">
            <a:avLst/>
          </a:prstGeom>
        </p:spPr>
      </p:pic>
      <p:sp>
        <p:nvSpPr>
          <p:cNvPr id="3" name="Rectangle: Rounded Corners 2">
            <a:extLst>
              <a:ext uri="{FF2B5EF4-FFF2-40B4-BE49-F238E27FC236}">
                <a16:creationId xmlns:a16="http://schemas.microsoft.com/office/drawing/2014/main" id="{53C600C1-9304-43C0-1C3A-4547EE54AB56}"/>
              </a:ext>
            </a:extLst>
          </p:cNvPr>
          <p:cNvSpPr/>
          <p:nvPr/>
        </p:nvSpPr>
        <p:spPr>
          <a:xfrm>
            <a:off x="7947728" y="1976310"/>
            <a:ext cx="3360303" cy="487182"/>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903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7F64-1236-F60B-A660-F3324589B1B9}"/>
              </a:ext>
            </a:extLst>
          </p:cNvPr>
          <p:cNvSpPr>
            <a:spLocks noGrp="1"/>
          </p:cNvSpPr>
          <p:nvPr>
            <p:ph type="title"/>
          </p:nvPr>
        </p:nvSpPr>
        <p:spPr/>
        <p:txBody>
          <a:bodyPr/>
          <a:lstStyle/>
          <a:p>
            <a:r>
              <a:rPr lang="en-US" b="0" i="0" u="none" strike="noStrike" dirty="0">
                <a:solidFill>
                  <a:srgbClr val="000000"/>
                </a:solidFill>
                <a:effectLst/>
                <a:latin typeface="-webkit-standard"/>
              </a:rPr>
              <a:t>LPS Commitment to Serving High-Needs Students</a:t>
            </a:r>
            <a:endParaRPr lang="en-US" dirty="0"/>
          </a:p>
        </p:txBody>
      </p:sp>
      <p:sp>
        <p:nvSpPr>
          <p:cNvPr id="3" name="Content Placeholder 2">
            <a:extLst>
              <a:ext uri="{FF2B5EF4-FFF2-40B4-BE49-F238E27FC236}">
                <a16:creationId xmlns:a16="http://schemas.microsoft.com/office/drawing/2014/main" id="{A73A8839-26A0-FDEA-790B-CBB5D5F53D60}"/>
              </a:ext>
            </a:extLst>
          </p:cNvPr>
          <p:cNvSpPr>
            <a:spLocks noGrp="1"/>
          </p:cNvSpPr>
          <p:nvPr>
            <p:ph idx="1"/>
          </p:nvPr>
        </p:nvSpPr>
        <p:spPr>
          <a:xfrm>
            <a:off x="5180012" y="1809060"/>
            <a:ext cx="6172200" cy="4873625"/>
          </a:xfrm>
        </p:spPr>
        <p:txBody>
          <a:bodyPr/>
          <a:lstStyle/>
          <a:p>
            <a:r>
              <a:rPr lang="en-US" b="1" i="0" u="none" strike="noStrike" dirty="0">
                <a:solidFill>
                  <a:srgbClr val="000000"/>
                </a:solidFill>
                <a:effectLst/>
              </a:rPr>
              <a:t>Add Visual</a:t>
            </a:r>
            <a:r>
              <a:rPr lang="en-US" b="0" i="0" u="none" strike="noStrike" dirty="0">
                <a:solidFill>
                  <a:srgbClr val="000000"/>
                </a:solidFill>
                <a:effectLst/>
              </a:rPr>
              <a:t>: Infographic showing types of services and programs offered by LPS for these populations.</a:t>
            </a:r>
          </a:p>
          <a:p>
            <a:endParaRPr lang="en-US" dirty="0"/>
          </a:p>
        </p:txBody>
      </p:sp>
      <p:sp>
        <p:nvSpPr>
          <p:cNvPr id="4" name="Text Placeholder 3">
            <a:extLst>
              <a:ext uri="{FF2B5EF4-FFF2-40B4-BE49-F238E27FC236}">
                <a16:creationId xmlns:a16="http://schemas.microsoft.com/office/drawing/2014/main" id="{DA2CE497-A0AA-CFBC-70AC-D6EF468546EE}"/>
              </a:ext>
            </a:extLst>
          </p:cNvPr>
          <p:cNvSpPr>
            <a:spLocks noGrp="1"/>
          </p:cNvSpPr>
          <p:nvPr>
            <p:ph type="body" sz="half" idx="2"/>
          </p:nvPr>
        </p:nvSpPr>
        <p:spPr/>
        <p:txBody>
          <a:bodyPr/>
          <a:lstStyle/>
          <a:p>
            <a:pPr algn="l">
              <a:buFont typeface="Arial" panose="020B0604020202020204" pitchFamily="34" charset="0"/>
              <a:buChar char="•"/>
            </a:pPr>
            <a:endParaRPr lang="en-US" b="0" i="0" u="none" strike="noStrike" dirty="0">
              <a:solidFill>
                <a:srgbClr val="000000"/>
              </a:solidFill>
              <a:effectLst/>
            </a:endParaRPr>
          </a:p>
          <a:p>
            <a:pPr marL="285750" indent="-285750">
              <a:buFont typeface="Arial" panose="020B0604020202020204" pitchFamily="34" charset="0"/>
              <a:buChar char="•"/>
            </a:pPr>
            <a:r>
              <a:rPr lang="en-US" b="0" i="0" u="none" strike="noStrike" dirty="0">
                <a:solidFill>
                  <a:srgbClr val="000000"/>
                </a:solidFill>
                <a:effectLst/>
              </a:rPr>
              <a:t>Overview of LPS programs supporting homeless students, unaccompanied minors, SLIFE, and students with disabilities.</a:t>
            </a:r>
          </a:p>
          <a:p>
            <a:pPr marL="285750" indent="-285750">
              <a:buFont typeface="Arial" panose="020B0604020202020204" pitchFamily="34" charset="0"/>
              <a:buChar char="•"/>
            </a:pPr>
            <a:r>
              <a:rPr lang="en-US" b="1" i="0" u="none" strike="noStrike" dirty="0">
                <a:solidFill>
                  <a:srgbClr val="000000"/>
                </a:solidFill>
                <a:effectLst/>
              </a:rPr>
              <a:t>Impact</a:t>
            </a:r>
            <a:r>
              <a:rPr lang="en-US" b="0" i="0" u="none" strike="noStrike" dirty="0">
                <a:solidFill>
                  <a:srgbClr val="000000"/>
                </a:solidFill>
                <a:effectLst/>
              </a:rPr>
              <a:t>: LPS provides comprehensive services that charter schools do not match, leading to unequal educational opportunities.</a:t>
            </a:r>
          </a:p>
          <a:p>
            <a:endParaRPr lang="en-US" dirty="0"/>
          </a:p>
        </p:txBody>
      </p:sp>
      <p:pic>
        <p:nvPicPr>
          <p:cNvPr id="5" name="Picture 4" descr="A logo for a school&#10;&#10;Description automatically generated">
            <a:extLst>
              <a:ext uri="{FF2B5EF4-FFF2-40B4-BE49-F238E27FC236}">
                <a16:creationId xmlns:a16="http://schemas.microsoft.com/office/drawing/2014/main" id="{D0EBCC81-3784-771F-54B5-133014927B2F}"/>
              </a:ext>
            </a:extLst>
          </p:cNvPr>
          <p:cNvPicPr>
            <a:picLocks noChangeAspect="1"/>
          </p:cNvPicPr>
          <p:nvPr/>
        </p:nvPicPr>
        <p:blipFill>
          <a:blip r:embed="rId2"/>
          <a:stretch>
            <a:fillRect/>
          </a:stretch>
        </p:blipFill>
        <p:spPr>
          <a:xfrm>
            <a:off x="9978886" y="78443"/>
            <a:ext cx="1679713" cy="1679713"/>
          </a:xfrm>
          <a:prstGeom prst="rect">
            <a:avLst/>
          </a:prstGeom>
        </p:spPr>
      </p:pic>
    </p:spTree>
    <p:extLst>
      <p:ext uri="{BB962C8B-B14F-4D97-AF65-F5344CB8AC3E}">
        <p14:creationId xmlns:p14="http://schemas.microsoft.com/office/powerpoint/2010/main" val="335924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5DA1-B9A6-1030-EE19-3634D327DBC1}"/>
              </a:ext>
            </a:extLst>
          </p:cNvPr>
          <p:cNvSpPr>
            <a:spLocks noGrp="1"/>
          </p:cNvSpPr>
          <p:nvPr>
            <p:ph type="title"/>
          </p:nvPr>
        </p:nvSpPr>
        <p:spPr/>
        <p:txBody>
          <a:bodyPr/>
          <a:lstStyle/>
          <a:p>
            <a:r>
              <a:rPr lang="en-US" b="0" i="0" u="none" strike="noStrike" dirty="0">
                <a:solidFill>
                  <a:srgbClr val="000000"/>
                </a:solidFill>
                <a:effectLst/>
                <a:latin typeface="-webkit-standard"/>
              </a:rPr>
              <a:t>Charter School's Lack of Inclusivity</a:t>
            </a:r>
            <a:endParaRPr lang="en-US" dirty="0"/>
          </a:p>
        </p:txBody>
      </p:sp>
      <p:sp>
        <p:nvSpPr>
          <p:cNvPr id="3" name="Content Placeholder 2">
            <a:extLst>
              <a:ext uri="{FF2B5EF4-FFF2-40B4-BE49-F238E27FC236}">
                <a16:creationId xmlns:a16="http://schemas.microsoft.com/office/drawing/2014/main" id="{A059A16D-4C1B-BC0B-01E3-D160CD3B186E}"/>
              </a:ext>
            </a:extLst>
          </p:cNvPr>
          <p:cNvSpPr>
            <a:spLocks noGrp="1"/>
          </p:cNvSpPr>
          <p:nvPr>
            <p:ph idx="1"/>
          </p:nvPr>
        </p:nvSpPr>
        <p:spPr>
          <a:xfrm>
            <a:off x="838200" y="2141537"/>
            <a:ext cx="10515600" cy="4351338"/>
          </a:xfrm>
        </p:spPr>
        <p:txBody>
          <a:bodyPr vert="horz" lIns="91440" tIns="45720" rIns="91440" bIns="45720" rtlCol="0" anchor="t">
            <a:normAutofit fontScale="92500" lnSpcReduction="20000"/>
          </a:bodyPr>
          <a:lstStyle/>
          <a:p>
            <a:pPr>
              <a:buFont typeface="Arial" panose="020B0604020202020204" pitchFamily="34" charset="0"/>
              <a:buChar char="•"/>
            </a:pPr>
            <a:r>
              <a:rPr lang="en-US" b="1" dirty="0"/>
              <a:t>Multilingual Learners (MLLs) and Students with Disabilities</a:t>
            </a:r>
            <a:r>
              <a:rPr lang="en-US" dirty="0"/>
              <a:t>: </a:t>
            </a:r>
          </a:p>
          <a:p>
            <a:pPr lvl="1"/>
            <a:r>
              <a:rPr lang="en-US" dirty="0"/>
              <a:t>Significant under-representation suggests potential barriers in the admissions process and/or lack of adequate support services.</a:t>
            </a:r>
          </a:p>
          <a:p>
            <a:pPr lvl="1"/>
            <a:r>
              <a:rPr lang="en-US" dirty="0"/>
              <a:t>Enrollment requirements or limited specialized programs may unintentionally exclude these students or make it difficult for families to navigate the process.</a:t>
            </a:r>
          </a:p>
          <a:p>
            <a:pPr>
              <a:buFont typeface="Arial" panose="020B0604020202020204" pitchFamily="34" charset="0"/>
              <a:buChar char="•"/>
            </a:pPr>
            <a:r>
              <a:rPr lang="en-US" b="1" dirty="0"/>
              <a:t>Unaccompanied Minors and Homeless Students</a:t>
            </a:r>
            <a:r>
              <a:rPr lang="en-US" dirty="0"/>
              <a:t>: </a:t>
            </a:r>
          </a:p>
          <a:p>
            <a:pPr lvl="1"/>
            <a:r>
              <a:rPr lang="en-US" dirty="0"/>
              <a:t>Lack of tailored resources and support systems for these students may prevent them from enrolling or succeeding within the charter school.</a:t>
            </a:r>
          </a:p>
          <a:p>
            <a:pPr lvl="1"/>
            <a:r>
              <a:rPr lang="en-US" dirty="0"/>
              <a:t>Admission processes may not accommodate their unique living situations or educational histories.</a:t>
            </a:r>
          </a:p>
          <a:p>
            <a:pPr>
              <a:buFont typeface="Arial" panose="020B0604020202020204" pitchFamily="34" charset="0"/>
              <a:buChar char="•"/>
            </a:pPr>
            <a:r>
              <a:rPr lang="en-US" b="1" dirty="0"/>
              <a:t>Community-Wide Accessibility</a:t>
            </a:r>
            <a:r>
              <a:rPr lang="en-US" dirty="0"/>
              <a:t>: </a:t>
            </a:r>
          </a:p>
          <a:p>
            <a:pPr lvl="1"/>
            <a:r>
              <a:rPr lang="en-US" dirty="0"/>
              <a:t>The school's existing structure and services may not be designed to fully meet the needs of all students in the Lynn community, creating inequities in educational access.</a:t>
            </a:r>
          </a:p>
        </p:txBody>
      </p:sp>
      <p:pic>
        <p:nvPicPr>
          <p:cNvPr id="4" name="Picture 3" descr="A logo for a school&#10;&#10;Description automatically generated">
            <a:extLst>
              <a:ext uri="{FF2B5EF4-FFF2-40B4-BE49-F238E27FC236}">
                <a16:creationId xmlns:a16="http://schemas.microsoft.com/office/drawing/2014/main" id="{773CA7C8-4889-87F3-C5FA-03B9E9D3857A}"/>
              </a:ext>
            </a:extLst>
          </p:cNvPr>
          <p:cNvPicPr>
            <a:picLocks noChangeAspect="1"/>
          </p:cNvPicPr>
          <p:nvPr/>
        </p:nvPicPr>
        <p:blipFill>
          <a:blip r:embed="rId3"/>
          <a:stretch>
            <a:fillRect/>
          </a:stretch>
        </p:blipFill>
        <p:spPr>
          <a:xfrm>
            <a:off x="10310190" y="0"/>
            <a:ext cx="1679713" cy="1679713"/>
          </a:xfrm>
          <a:prstGeom prst="rect">
            <a:avLst/>
          </a:prstGeom>
        </p:spPr>
      </p:pic>
    </p:spTree>
    <p:extLst>
      <p:ext uri="{BB962C8B-B14F-4D97-AF65-F5344CB8AC3E}">
        <p14:creationId xmlns:p14="http://schemas.microsoft.com/office/powerpoint/2010/main" val="536269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Down Arrow 18">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2F24B0-F095-C984-504C-5EAAFBF7B2B0}"/>
              </a:ext>
            </a:extLst>
          </p:cNvPr>
          <p:cNvSpPr>
            <a:spLocks noGrp="1"/>
          </p:cNvSpPr>
          <p:nvPr>
            <p:ph type="title"/>
          </p:nvPr>
        </p:nvSpPr>
        <p:spPr>
          <a:xfrm>
            <a:off x="1028700" y="1967266"/>
            <a:ext cx="2628900" cy="2547257"/>
          </a:xfrm>
          <a:noFill/>
        </p:spPr>
        <p:txBody>
          <a:bodyPr anchor="ctr">
            <a:normAutofit/>
          </a:bodyPr>
          <a:lstStyle/>
          <a:p>
            <a:pPr algn="ctr"/>
            <a:r>
              <a:rPr lang="en-US" sz="3300">
                <a:solidFill>
                  <a:srgbClr val="FFFFFF"/>
                </a:solidFill>
              </a:rPr>
              <a:t>District Improvement Efforts </a:t>
            </a:r>
          </a:p>
        </p:txBody>
      </p:sp>
      <p:pic>
        <p:nvPicPr>
          <p:cNvPr id="3" name="Picture 2" descr="A logo for a school&#10;&#10;Description automatically generated">
            <a:extLst>
              <a:ext uri="{FF2B5EF4-FFF2-40B4-BE49-F238E27FC236}">
                <a16:creationId xmlns:a16="http://schemas.microsoft.com/office/drawing/2014/main" id="{D35CA45F-1E83-0CA8-8D5A-F61DCF550EC5}"/>
              </a:ext>
            </a:extLst>
          </p:cNvPr>
          <p:cNvPicPr>
            <a:picLocks noChangeAspect="1"/>
          </p:cNvPicPr>
          <p:nvPr/>
        </p:nvPicPr>
        <p:blipFill>
          <a:blip r:embed="rId3"/>
          <a:stretch>
            <a:fillRect/>
          </a:stretch>
        </p:blipFill>
        <p:spPr>
          <a:xfrm>
            <a:off x="5383296" y="643466"/>
            <a:ext cx="5568739" cy="5568739"/>
          </a:xfrm>
          <a:prstGeom prst="rect">
            <a:avLst/>
          </a:prstGeom>
        </p:spPr>
      </p:pic>
    </p:spTree>
    <p:extLst>
      <p:ext uri="{BB962C8B-B14F-4D97-AF65-F5344CB8AC3E}">
        <p14:creationId xmlns:p14="http://schemas.microsoft.com/office/powerpoint/2010/main" val="1395712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1BDB7B-F4C1-E79F-2858-5F3F9DF406A7}"/>
              </a:ext>
            </a:extLst>
          </p:cNvPr>
          <p:cNvSpPr>
            <a:spLocks noGrp="1"/>
          </p:cNvSpPr>
          <p:nvPr>
            <p:ph type="title"/>
          </p:nvPr>
        </p:nvSpPr>
        <p:spPr>
          <a:xfrm>
            <a:off x="1149716" y="499397"/>
            <a:ext cx="5929422" cy="1640180"/>
          </a:xfrm>
        </p:spPr>
        <p:txBody>
          <a:bodyPr anchor="b">
            <a:normAutofit/>
          </a:bodyPr>
          <a:lstStyle/>
          <a:p>
            <a:r>
              <a:rPr lang="en-US" sz="4000" b="0" i="0" u="none" strike="noStrike" dirty="0">
                <a:effectLst/>
                <a:latin typeface="-webkit-standard"/>
              </a:rPr>
              <a:t>LPS Improvement </a:t>
            </a:r>
            <a:endParaRPr lang="en-US" sz="4000" dirty="0">
              <a:latin typeface="-webkit-standard"/>
            </a:endParaRPr>
          </a:p>
        </p:txBody>
      </p:sp>
      <p:sp>
        <p:nvSpPr>
          <p:cNvPr id="3" name="Content Placeholder 2">
            <a:extLst>
              <a:ext uri="{FF2B5EF4-FFF2-40B4-BE49-F238E27FC236}">
                <a16:creationId xmlns:a16="http://schemas.microsoft.com/office/drawing/2014/main" id="{C4B33505-EE3E-7E4A-A12F-8CAC401916F5}"/>
              </a:ext>
            </a:extLst>
          </p:cNvPr>
          <p:cNvSpPr>
            <a:spLocks noGrp="1"/>
          </p:cNvSpPr>
          <p:nvPr>
            <p:ph idx="1"/>
          </p:nvPr>
        </p:nvSpPr>
        <p:spPr>
          <a:xfrm>
            <a:off x="1149717" y="2423821"/>
            <a:ext cx="5929422" cy="3519780"/>
          </a:xfrm>
        </p:spPr>
        <p:txBody>
          <a:bodyPr vert="horz" lIns="91440" tIns="45720" rIns="91440" bIns="45720" rtlCol="0" anchor="t">
            <a:normAutofit/>
          </a:bodyPr>
          <a:lstStyle/>
          <a:p>
            <a:r>
              <a:rPr lang="en-US" sz="2000" dirty="0"/>
              <a:t>Reduced the number of schools requiring assistance or needing intervention in one year from 14 to 11</a:t>
            </a:r>
          </a:p>
          <a:p>
            <a:r>
              <a:rPr lang="en-US" sz="2000" dirty="0"/>
              <a:t>Maintained and/or increased SGP for Literacy and Math for the past four years</a:t>
            </a:r>
          </a:p>
          <a:p>
            <a:r>
              <a:rPr lang="en-US" sz="2000" dirty="0"/>
              <a:t>Expanded supports for multilingual learners</a:t>
            </a:r>
          </a:p>
          <a:p>
            <a:r>
              <a:rPr lang="en-US" sz="2000" dirty="0"/>
              <a:t>Enhanced services for high needs students</a:t>
            </a:r>
          </a:p>
          <a:p>
            <a:r>
              <a:rPr lang="en-US" sz="2000" dirty="0">
                <a:ea typeface="+mn-lt"/>
                <a:cs typeface="+mn-lt"/>
              </a:rPr>
              <a:t>Growth in newcomer integration</a:t>
            </a:r>
            <a:endParaRPr lang="en-US" sz="2000" dirty="0"/>
          </a:p>
        </p:txBody>
      </p:sp>
      <p:pic>
        <p:nvPicPr>
          <p:cNvPr id="4" name="Picture 3" descr="A logo for a school&#10;&#10;Description automatically generated">
            <a:extLst>
              <a:ext uri="{FF2B5EF4-FFF2-40B4-BE49-F238E27FC236}">
                <a16:creationId xmlns:a16="http://schemas.microsoft.com/office/drawing/2014/main" id="{70D3F98A-C99A-27C3-0667-0D46F36AA34E}"/>
              </a:ext>
            </a:extLst>
          </p:cNvPr>
          <p:cNvPicPr>
            <a:picLocks noChangeAspect="1"/>
          </p:cNvPicPr>
          <p:nvPr/>
        </p:nvPicPr>
        <p:blipFill>
          <a:blip r:embed="rId2"/>
          <a:stretch>
            <a:fillRect/>
          </a:stretch>
        </p:blipFill>
        <p:spPr>
          <a:xfrm>
            <a:off x="7745506" y="1492624"/>
            <a:ext cx="3765176" cy="3765176"/>
          </a:xfrm>
          <a:prstGeom prst="rect">
            <a:avLst/>
          </a:prstGeom>
        </p:spPr>
      </p:pic>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805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327C-3B62-8B79-B837-DB71C0328023}"/>
              </a:ext>
            </a:extLst>
          </p:cNvPr>
          <p:cNvSpPr>
            <a:spLocks noGrp="1"/>
          </p:cNvSpPr>
          <p:nvPr>
            <p:ph type="title"/>
          </p:nvPr>
        </p:nvSpPr>
        <p:spPr/>
        <p:txBody>
          <a:bodyPr/>
          <a:lstStyle/>
          <a:p>
            <a:pPr algn="ctr"/>
            <a:r>
              <a:rPr lang="en-US" b="0" i="0" u="none" strike="noStrike" dirty="0">
                <a:solidFill>
                  <a:srgbClr val="000000"/>
                </a:solidFill>
                <a:effectLst/>
                <a:latin typeface="-webkit-standard"/>
              </a:rPr>
              <a:t>Why Expansion is Not the Solution</a:t>
            </a:r>
            <a:endParaRPr lang="en-US" dirty="0"/>
          </a:p>
        </p:txBody>
      </p:sp>
      <p:graphicFrame>
        <p:nvGraphicFramePr>
          <p:cNvPr id="5" name="Content Placeholder 4">
            <a:extLst>
              <a:ext uri="{FF2B5EF4-FFF2-40B4-BE49-F238E27FC236}">
                <a16:creationId xmlns:a16="http://schemas.microsoft.com/office/drawing/2014/main" id="{73A40B59-099A-85E0-58A2-2DC7DC312C26}"/>
              </a:ext>
            </a:extLst>
          </p:cNvPr>
          <p:cNvGraphicFramePr>
            <a:graphicFrameLocks noGrp="1"/>
          </p:cNvGraphicFramePr>
          <p:nvPr>
            <p:ph idx="1"/>
            <p:extLst>
              <p:ext uri="{D42A27DB-BD31-4B8C-83A1-F6EECF244321}">
                <p14:modId xmlns:p14="http://schemas.microsoft.com/office/powerpoint/2010/main" val="4096062886"/>
              </p:ext>
            </p:extLst>
          </p:nvPr>
        </p:nvGraphicFramePr>
        <p:xfrm>
          <a:off x="838200" y="156329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for a school&#10;&#10;Description automatically generated">
            <a:extLst>
              <a:ext uri="{FF2B5EF4-FFF2-40B4-BE49-F238E27FC236}">
                <a16:creationId xmlns:a16="http://schemas.microsoft.com/office/drawing/2014/main" id="{167C79BF-0429-80A4-021A-EB981F85EAA5}"/>
              </a:ext>
            </a:extLst>
          </p:cNvPr>
          <p:cNvPicPr>
            <a:picLocks noChangeAspect="1"/>
          </p:cNvPicPr>
          <p:nvPr/>
        </p:nvPicPr>
        <p:blipFill>
          <a:blip r:embed="rId8"/>
          <a:stretch>
            <a:fillRect/>
          </a:stretch>
        </p:blipFill>
        <p:spPr>
          <a:xfrm>
            <a:off x="10236983" y="35427"/>
            <a:ext cx="1679713" cy="1679713"/>
          </a:xfrm>
          <a:prstGeom prst="rect">
            <a:avLst/>
          </a:prstGeom>
        </p:spPr>
      </p:pic>
      <p:sp>
        <p:nvSpPr>
          <p:cNvPr id="68" name="Arrow: Left-Right 67">
            <a:extLst>
              <a:ext uri="{FF2B5EF4-FFF2-40B4-BE49-F238E27FC236}">
                <a16:creationId xmlns:a16="http://schemas.microsoft.com/office/drawing/2014/main" id="{85E10D43-08F8-EB19-EE80-B44C1D8139A3}"/>
              </a:ext>
            </a:extLst>
          </p:cNvPr>
          <p:cNvSpPr/>
          <p:nvPr/>
        </p:nvSpPr>
        <p:spPr>
          <a:xfrm>
            <a:off x="995901" y="5682711"/>
            <a:ext cx="10195062" cy="775353"/>
          </a:xfrm>
          <a:prstGeom prst="lef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EQUITY CONCERNS</a:t>
            </a:r>
          </a:p>
        </p:txBody>
      </p:sp>
    </p:spTree>
    <p:extLst>
      <p:ext uri="{BB962C8B-B14F-4D97-AF65-F5344CB8AC3E}">
        <p14:creationId xmlns:p14="http://schemas.microsoft.com/office/powerpoint/2010/main" val="3699753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7C26-5067-58FD-0D1A-4DCD0190AFAF}"/>
              </a:ext>
            </a:extLst>
          </p:cNvPr>
          <p:cNvSpPr>
            <a:spLocks noGrp="1"/>
          </p:cNvSpPr>
          <p:nvPr>
            <p:ph type="title"/>
          </p:nvPr>
        </p:nvSpPr>
        <p:spPr/>
        <p:txBody>
          <a:bodyPr/>
          <a:lstStyle/>
          <a:p>
            <a:pPr algn="ctr"/>
            <a:r>
              <a:rPr lang="en-US" dirty="0"/>
              <a:t>Call to Action: </a:t>
            </a:r>
            <a:br>
              <a:rPr lang="en-US" dirty="0">
                <a:solidFill>
                  <a:srgbClr val="000000"/>
                </a:solidFill>
                <a:latin typeface="Aptos Display"/>
              </a:rPr>
            </a:br>
            <a:r>
              <a:rPr lang="en-US" b="0" i="0" u="none" strike="noStrike" dirty="0">
                <a:solidFill>
                  <a:srgbClr val="000000"/>
                </a:solidFill>
                <a:effectLst/>
                <a:latin typeface="-webkit-standard"/>
              </a:rPr>
              <a:t>Support LPS in Serving All Students</a:t>
            </a:r>
            <a:endParaRPr lang="en-US" dirty="0"/>
          </a:p>
        </p:txBody>
      </p:sp>
      <p:graphicFrame>
        <p:nvGraphicFramePr>
          <p:cNvPr id="5" name="Content Placeholder 4">
            <a:extLst>
              <a:ext uri="{FF2B5EF4-FFF2-40B4-BE49-F238E27FC236}">
                <a16:creationId xmlns:a16="http://schemas.microsoft.com/office/drawing/2014/main" id="{10B7B68E-EB33-A242-4EA5-FC02041EBEDE}"/>
              </a:ext>
            </a:extLst>
          </p:cNvPr>
          <p:cNvGraphicFramePr>
            <a:graphicFrameLocks noGrp="1"/>
          </p:cNvGraphicFramePr>
          <p:nvPr>
            <p:ph idx="1"/>
            <p:extLst>
              <p:ext uri="{D42A27DB-BD31-4B8C-83A1-F6EECF244321}">
                <p14:modId xmlns:p14="http://schemas.microsoft.com/office/powerpoint/2010/main" val="21341727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logo for a school&#10;&#10;Description automatically generated">
            <a:extLst>
              <a:ext uri="{FF2B5EF4-FFF2-40B4-BE49-F238E27FC236}">
                <a16:creationId xmlns:a16="http://schemas.microsoft.com/office/drawing/2014/main" id="{1444844C-71BE-2E11-FB82-187E0C61A925}"/>
              </a:ext>
            </a:extLst>
          </p:cNvPr>
          <p:cNvPicPr>
            <a:picLocks noChangeAspect="1"/>
          </p:cNvPicPr>
          <p:nvPr/>
        </p:nvPicPr>
        <p:blipFill>
          <a:blip r:embed="rId7"/>
          <a:stretch>
            <a:fillRect/>
          </a:stretch>
        </p:blipFill>
        <p:spPr>
          <a:xfrm>
            <a:off x="10409475" y="41573"/>
            <a:ext cx="1593681" cy="1642842"/>
          </a:xfrm>
          <a:prstGeom prst="rect">
            <a:avLst/>
          </a:prstGeom>
        </p:spPr>
      </p:pic>
    </p:spTree>
    <p:extLst>
      <p:ext uri="{BB962C8B-B14F-4D97-AF65-F5344CB8AC3E}">
        <p14:creationId xmlns:p14="http://schemas.microsoft.com/office/powerpoint/2010/main" val="2549159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19F6-AA95-32CA-2A72-1905384CB9DD}"/>
              </a:ext>
            </a:extLst>
          </p:cNvPr>
          <p:cNvSpPr>
            <a:spLocks noGrp="1"/>
          </p:cNvSpPr>
          <p:nvPr>
            <p:ph type="title"/>
          </p:nvPr>
        </p:nvSpPr>
        <p:spPr/>
        <p:txBody>
          <a:bodyPr/>
          <a:lstStyle/>
          <a:p>
            <a:pPr algn="ctr"/>
            <a:r>
              <a:rPr lang="en-US" dirty="0"/>
              <a:t>Thank You &amp; Questions</a:t>
            </a:r>
          </a:p>
        </p:txBody>
      </p:sp>
      <p:pic>
        <p:nvPicPr>
          <p:cNvPr id="5" name="Content Placeholder 4" descr="A logo for a school&#10;&#10;Description automatically generated">
            <a:extLst>
              <a:ext uri="{FF2B5EF4-FFF2-40B4-BE49-F238E27FC236}">
                <a16:creationId xmlns:a16="http://schemas.microsoft.com/office/drawing/2014/main" id="{6222906B-A297-589D-2528-97C9A9D34293}"/>
              </a:ext>
            </a:extLst>
          </p:cNvPr>
          <p:cNvPicPr>
            <a:picLocks noGrp="1" noChangeAspect="1"/>
          </p:cNvPicPr>
          <p:nvPr>
            <p:ph idx="1"/>
          </p:nvPr>
        </p:nvPicPr>
        <p:blipFill>
          <a:blip r:embed="rId2"/>
          <a:stretch>
            <a:fillRect/>
          </a:stretch>
        </p:blipFill>
        <p:spPr>
          <a:xfrm>
            <a:off x="3920331" y="1825625"/>
            <a:ext cx="4351338" cy="4351338"/>
          </a:xfrm>
        </p:spPr>
      </p:pic>
    </p:spTree>
    <p:extLst>
      <p:ext uri="{BB962C8B-B14F-4D97-AF65-F5344CB8AC3E}">
        <p14:creationId xmlns:p14="http://schemas.microsoft.com/office/powerpoint/2010/main" val="214012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19DA-6228-B834-CF53-FA6046387D22}"/>
              </a:ext>
            </a:extLst>
          </p:cNvPr>
          <p:cNvSpPr>
            <a:spLocks noGrp="1"/>
          </p:cNvSpPr>
          <p:nvPr>
            <p:ph type="title"/>
          </p:nvPr>
        </p:nvSpPr>
        <p:spPr/>
        <p:txBody>
          <a:bodyPr/>
          <a:lstStyle/>
          <a:p>
            <a:r>
              <a:rPr lang="en-US" dirty="0"/>
              <a:t>Overview</a:t>
            </a:r>
          </a:p>
        </p:txBody>
      </p:sp>
      <p:graphicFrame>
        <p:nvGraphicFramePr>
          <p:cNvPr id="5" name="Content Placeholder 2">
            <a:extLst>
              <a:ext uri="{FF2B5EF4-FFF2-40B4-BE49-F238E27FC236}">
                <a16:creationId xmlns:a16="http://schemas.microsoft.com/office/drawing/2014/main" id="{A78D8259-B91E-EAE7-693C-DFF3990A1D68}"/>
              </a:ext>
            </a:extLst>
          </p:cNvPr>
          <p:cNvGraphicFramePr>
            <a:graphicFrameLocks noGrp="1"/>
          </p:cNvGraphicFramePr>
          <p:nvPr>
            <p:ph idx="1"/>
            <p:extLst>
              <p:ext uri="{D42A27DB-BD31-4B8C-83A1-F6EECF244321}">
                <p14:modId xmlns:p14="http://schemas.microsoft.com/office/powerpoint/2010/main" val="42880288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logo for a school&#10;&#10;Description automatically generated">
            <a:extLst>
              <a:ext uri="{FF2B5EF4-FFF2-40B4-BE49-F238E27FC236}">
                <a16:creationId xmlns:a16="http://schemas.microsoft.com/office/drawing/2014/main" id="{1CBD1DF6-9368-3427-FC24-7136D9EB574F}"/>
              </a:ext>
            </a:extLst>
          </p:cNvPr>
          <p:cNvPicPr>
            <a:picLocks noChangeAspect="1"/>
          </p:cNvPicPr>
          <p:nvPr/>
        </p:nvPicPr>
        <p:blipFill>
          <a:blip r:embed="rId7"/>
          <a:stretch>
            <a:fillRect/>
          </a:stretch>
        </p:blipFill>
        <p:spPr>
          <a:xfrm>
            <a:off x="9978886" y="78443"/>
            <a:ext cx="1679713" cy="1679713"/>
          </a:xfrm>
          <a:prstGeom prst="rect">
            <a:avLst/>
          </a:prstGeom>
        </p:spPr>
      </p:pic>
    </p:spTree>
    <p:extLst>
      <p:ext uri="{BB962C8B-B14F-4D97-AF65-F5344CB8AC3E}">
        <p14:creationId xmlns:p14="http://schemas.microsoft.com/office/powerpoint/2010/main" val="1547308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7597FB-217A-02E2-2221-DB9B59B80607}"/>
              </a:ext>
            </a:extLst>
          </p:cNvPr>
          <p:cNvSpPr>
            <a:spLocks noGrp="1"/>
          </p:cNvSpPr>
          <p:nvPr>
            <p:ph type="title"/>
          </p:nvPr>
        </p:nvSpPr>
        <p:spPr>
          <a:xfrm>
            <a:off x="1028700" y="1967266"/>
            <a:ext cx="2628900" cy="2547257"/>
          </a:xfrm>
          <a:noFill/>
        </p:spPr>
        <p:txBody>
          <a:bodyPr anchor="ctr">
            <a:normAutofit/>
          </a:bodyPr>
          <a:lstStyle/>
          <a:p>
            <a:pPr algn="ctr"/>
            <a:r>
              <a:rPr lang="en-US" sz="3100" dirty="0">
                <a:solidFill>
                  <a:srgbClr val="FFFFFF"/>
                </a:solidFill>
                <a:latin typeface="-webkit-standard"/>
                <a:cs typeface="Calibri"/>
              </a:rPr>
              <a:t>Alignment of KIPP with DESE's Proven Provider Criteria</a:t>
            </a:r>
            <a:endParaRPr lang="en-US" dirty="0"/>
          </a:p>
        </p:txBody>
      </p:sp>
      <p:pic>
        <p:nvPicPr>
          <p:cNvPr id="3" name="Picture 2" descr="A logo for a school&#10;&#10;Description automatically generated">
            <a:extLst>
              <a:ext uri="{FF2B5EF4-FFF2-40B4-BE49-F238E27FC236}">
                <a16:creationId xmlns:a16="http://schemas.microsoft.com/office/drawing/2014/main" id="{AF10504B-9B82-24EC-12BE-3A8998451D19}"/>
              </a:ext>
            </a:extLst>
          </p:cNvPr>
          <p:cNvPicPr>
            <a:picLocks noChangeAspect="1"/>
          </p:cNvPicPr>
          <p:nvPr/>
        </p:nvPicPr>
        <p:blipFill>
          <a:blip r:embed="rId2"/>
          <a:stretch>
            <a:fillRect/>
          </a:stretch>
        </p:blipFill>
        <p:spPr>
          <a:xfrm>
            <a:off x="5383296" y="643466"/>
            <a:ext cx="5568739" cy="5568739"/>
          </a:xfrm>
          <a:prstGeom prst="rect">
            <a:avLst/>
          </a:prstGeom>
        </p:spPr>
      </p:pic>
    </p:spTree>
    <p:extLst>
      <p:ext uri="{BB962C8B-B14F-4D97-AF65-F5344CB8AC3E}">
        <p14:creationId xmlns:p14="http://schemas.microsoft.com/office/powerpoint/2010/main" val="474694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9C99D4-D051-D9F9-5C65-09C4B5B795F3}"/>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Proven Provider </a:t>
            </a:r>
            <a:r>
              <a:rPr lang="en-US" sz="4000" dirty="0">
                <a:solidFill>
                  <a:srgbClr val="FFFFFF"/>
                </a:solidFill>
              </a:rPr>
              <a:t>Criteria Defined</a:t>
            </a:r>
            <a:endParaRPr lang="en-US" sz="4000" kern="1200" dirty="0">
              <a:solidFill>
                <a:srgbClr val="FFFFFF"/>
              </a:solidFill>
              <a:latin typeface="+mj-lt"/>
            </a:endParaRPr>
          </a:p>
        </p:txBody>
      </p:sp>
      <p:sp>
        <p:nvSpPr>
          <p:cNvPr id="3" name="Content Placeholder 2">
            <a:extLst>
              <a:ext uri="{FF2B5EF4-FFF2-40B4-BE49-F238E27FC236}">
                <a16:creationId xmlns:a16="http://schemas.microsoft.com/office/drawing/2014/main" id="{0EB64553-DEB1-6E3F-A12C-66D9AFA91D09}"/>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spcBef>
                <a:spcPts val="0"/>
              </a:spcBef>
              <a:buNone/>
            </a:pPr>
            <a:r>
              <a:rPr lang="en-US" sz="2000" dirty="0"/>
              <a:t>4(b)1. The applicant shall submit data demonstrating success in student academic performance and evidence of academic program success, including but not limited to:</a:t>
            </a:r>
            <a:endParaRPr lang="en-US"/>
          </a:p>
          <a:p>
            <a:pPr marL="0" indent="0">
              <a:spcBef>
                <a:spcPts val="0"/>
              </a:spcBef>
              <a:buNone/>
            </a:pPr>
            <a:endParaRPr lang="en-US" sz="2000" dirty="0"/>
          </a:p>
          <a:p>
            <a:pPr marL="742950" lvl="1">
              <a:spcBef>
                <a:spcPts val="0"/>
              </a:spcBef>
              <a:buFont typeface="Courier New" panose="020B0604020202020204" pitchFamily="34" charset="0"/>
              <a:buChar char="o"/>
            </a:pPr>
            <a:r>
              <a:rPr lang="en-US" sz="1600" dirty="0"/>
              <a:t>Proficiency levels and growth measures on the Massachusetts comprehensive assessment system or equivalent assessments </a:t>
            </a:r>
            <a:r>
              <a:rPr lang="en-US" sz="1600" b="1" u="sng" dirty="0"/>
              <a:t>for all students</a:t>
            </a:r>
            <a:r>
              <a:rPr lang="en-US" sz="1600" dirty="0"/>
              <a:t> </a:t>
            </a:r>
            <a:r>
              <a:rPr lang="en-US" sz="1600" dirty="0">
                <a:solidFill>
                  <a:srgbClr val="FF0000"/>
                </a:solidFill>
              </a:rPr>
              <a:t>and</a:t>
            </a:r>
            <a:r>
              <a:rPr lang="en-US" sz="1600" dirty="0"/>
              <a:t> </a:t>
            </a:r>
            <a:r>
              <a:rPr lang="en-US" sz="1600" b="1" dirty="0"/>
              <a:t>for one or more targeted subgroups as defined in M.G.L. c. 71, § 89(</a:t>
            </a:r>
            <a:r>
              <a:rPr lang="en-US" sz="1600" b="1" dirty="0" err="1"/>
              <a:t>i</a:t>
            </a:r>
            <a:r>
              <a:rPr lang="en-US" sz="1600" b="1" dirty="0"/>
              <a:t>)(3),</a:t>
            </a:r>
            <a:r>
              <a:rPr lang="en-US" sz="1600" dirty="0"/>
              <a:t> </a:t>
            </a:r>
            <a:r>
              <a:rPr lang="en-US" sz="1600" i="1" u="sng" dirty="0"/>
              <a:t>which are similar to statewide averages in English Language Arts and mathematics for all students in Massachusetts in comparable grades, over no less than a three-year period for cohorts of students</a:t>
            </a:r>
            <a:r>
              <a:rPr lang="en-US" sz="1600" dirty="0"/>
              <a:t>;</a:t>
            </a:r>
          </a:p>
          <a:p>
            <a:pPr marL="0"/>
            <a:endParaRPr lang="en-US" sz="2000"/>
          </a:p>
        </p:txBody>
      </p:sp>
      <p:sp>
        <p:nvSpPr>
          <p:cNvPr id="6" name="TextBox 3">
            <a:extLst>
              <a:ext uri="{FF2B5EF4-FFF2-40B4-BE49-F238E27FC236}">
                <a16:creationId xmlns:a16="http://schemas.microsoft.com/office/drawing/2014/main" id="{25FF23B5-FE9B-7FC9-27FB-3183ADDF5CE9}"/>
              </a:ext>
            </a:extLst>
          </p:cNvPr>
          <p:cNvSpPr txBox="1"/>
          <p:nvPr/>
        </p:nvSpPr>
        <p:spPr>
          <a:xfrm>
            <a:off x="5235679" y="6009984"/>
            <a:ext cx="378542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Source: </a:t>
            </a:r>
            <a:r>
              <a:rPr lang="en-US" dirty="0">
                <a:hlinkClick r:id="rId2"/>
              </a:rPr>
              <a:t>DESE</a:t>
            </a:r>
            <a:endParaRPr lang="en-US"/>
          </a:p>
        </p:txBody>
      </p:sp>
    </p:spTree>
    <p:extLst>
      <p:ext uri="{BB962C8B-B14F-4D97-AF65-F5344CB8AC3E}">
        <p14:creationId xmlns:p14="http://schemas.microsoft.com/office/powerpoint/2010/main" val="2657796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54EE12-D651-A76D-17EC-C65E0695735B}"/>
              </a:ext>
            </a:extLst>
          </p:cNvPr>
          <p:cNvSpPr>
            <a:spLocks noGrp="1"/>
          </p:cNvSpPr>
          <p:nvPr>
            <p:ph type="title"/>
          </p:nvPr>
        </p:nvSpPr>
        <p:spPr>
          <a:xfrm>
            <a:off x="699713" y="248038"/>
            <a:ext cx="10952548" cy="1159200"/>
          </a:xfrm>
        </p:spPr>
        <p:txBody>
          <a:bodyPr vert="horz" lIns="91440" tIns="45720" rIns="91440" bIns="45720" rtlCol="0" anchor="ctr">
            <a:normAutofit/>
          </a:bodyPr>
          <a:lstStyle/>
          <a:p>
            <a:pPr algn="ctr"/>
            <a:r>
              <a:rPr lang="en-US" sz="2500" b="1" kern="1200">
                <a:solidFill>
                  <a:srgbClr val="FFFFFF"/>
                </a:solidFill>
                <a:latin typeface="+mj-lt"/>
                <a:ea typeface="+mj-ea"/>
                <a:cs typeface="+mj-cs"/>
              </a:rPr>
              <a:t>Percent of Students Meeting or Exceeding Expectations on MCAS</a:t>
            </a:r>
            <a:br>
              <a:rPr lang="en-US" sz="2500" b="1" kern="1200" dirty="0"/>
            </a:br>
            <a:r>
              <a:rPr lang="en-US" sz="2500" b="1" kern="1200">
                <a:solidFill>
                  <a:srgbClr val="FFFFFF"/>
                </a:solidFill>
                <a:latin typeface="+mj-lt"/>
                <a:ea typeface="+mj-ea"/>
                <a:cs typeface="+mj-cs"/>
              </a:rPr>
              <a:t> KIPP Lynn vs. Massachusetts Statewide Average</a:t>
            </a:r>
            <a:endParaRPr lang="en-US" sz="2500" kern="1200">
              <a:solidFill>
                <a:srgbClr val="FFFFFF"/>
              </a:solidFill>
              <a:latin typeface="+mj-lt"/>
            </a:endParaRPr>
          </a:p>
        </p:txBody>
      </p:sp>
      <p:pic>
        <p:nvPicPr>
          <p:cNvPr id="4" name="Content Placeholder 3" descr="A table with numbers and a number in it&#10;&#10;Description automatically generated">
            <a:extLst>
              <a:ext uri="{FF2B5EF4-FFF2-40B4-BE49-F238E27FC236}">
                <a16:creationId xmlns:a16="http://schemas.microsoft.com/office/drawing/2014/main" id="{EB6E603E-41D0-BCBC-4513-9949F7AB6C12}"/>
              </a:ext>
            </a:extLst>
          </p:cNvPr>
          <p:cNvPicPr>
            <a:picLocks noChangeAspect="1"/>
          </p:cNvPicPr>
          <p:nvPr/>
        </p:nvPicPr>
        <p:blipFill>
          <a:blip r:embed="rId2"/>
          <a:stretch>
            <a:fillRect/>
          </a:stretch>
        </p:blipFill>
        <p:spPr>
          <a:xfrm>
            <a:off x="919070" y="1985031"/>
            <a:ext cx="10353858" cy="4452160"/>
          </a:xfrm>
          <a:prstGeom prst="rect">
            <a:avLst/>
          </a:prstGeom>
        </p:spPr>
      </p:pic>
      <p:sp>
        <p:nvSpPr>
          <p:cNvPr id="3" name="Rectangle: Rounded Corners 2">
            <a:extLst>
              <a:ext uri="{FF2B5EF4-FFF2-40B4-BE49-F238E27FC236}">
                <a16:creationId xmlns:a16="http://schemas.microsoft.com/office/drawing/2014/main" id="{1DF26B3E-57ED-76E9-EE9F-68DA5ED30299}"/>
              </a:ext>
            </a:extLst>
          </p:cNvPr>
          <p:cNvSpPr/>
          <p:nvPr/>
        </p:nvSpPr>
        <p:spPr>
          <a:xfrm>
            <a:off x="4313431" y="2631316"/>
            <a:ext cx="740230" cy="3396351"/>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983F672-06D9-D0E1-6600-25128047359A}"/>
              </a:ext>
            </a:extLst>
          </p:cNvPr>
          <p:cNvSpPr/>
          <p:nvPr/>
        </p:nvSpPr>
        <p:spPr>
          <a:xfrm>
            <a:off x="7267742" y="2631315"/>
            <a:ext cx="740230" cy="3396351"/>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6D7DA6F-A100-C7C2-A484-42110FC29B3E}"/>
              </a:ext>
            </a:extLst>
          </p:cNvPr>
          <p:cNvSpPr/>
          <p:nvPr/>
        </p:nvSpPr>
        <p:spPr>
          <a:xfrm>
            <a:off x="10284513" y="2631316"/>
            <a:ext cx="740230" cy="3396351"/>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258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7597FB-217A-02E2-2221-DB9B59B80607}"/>
              </a:ext>
            </a:extLst>
          </p:cNvPr>
          <p:cNvSpPr>
            <a:spLocks noGrp="1"/>
          </p:cNvSpPr>
          <p:nvPr>
            <p:ph type="title"/>
          </p:nvPr>
        </p:nvSpPr>
        <p:spPr>
          <a:xfrm>
            <a:off x="1028700" y="1967266"/>
            <a:ext cx="2628900" cy="2547257"/>
          </a:xfrm>
          <a:noFill/>
        </p:spPr>
        <p:txBody>
          <a:bodyPr anchor="ctr">
            <a:normAutofit/>
          </a:bodyPr>
          <a:lstStyle/>
          <a:p>
            <a:pPr algn="ctr"/>
            <a:r>
              <a:rPr lang="en-US" sz="3100" b="0" i="0" u="none" strike="noStrike">
                <a:solidFill>
                  <a:srgbClr val="FFFFFF"/>
                </a:solidFill>
                <a:effectLst/>
                <a:latin typeface="-webkit-standard"/>
              </a:rPr>
              <a:t>Student Demographic Disparities: </a:t>
            </a:r>
            <a:br>
              <a:rPr lang="en-US" sz="3100" b="0" i="0" u="none" strike="noStrike">
                <a:solidFill>
                  <a:srgbClr val="FFFFFF"/>
                </a:solidFill>
                <a:effectLst/>
                <a:latin typeface="-webkit-standard"/>
              </a:rPr>
            </a:br>
            <a:r>
              <a:rPr lang="en-US" sz="3100" b="0" i="0" u="none" strike="noStrike">
                <a:solidFill>
                  <a:srgbClr val="FFFFFF"/>
                </a:solidFill>
                <a:effectLst/>
                <a:latin typeface="-webkit-standard"/>
              </a:rPr>
              <a:t>LPS vs. Charter Schools</a:t>
            </a:r>
            <a:endParaRPr lang="en-US" sz="3100">
              <a:solidFill>
                <a:srgbClr val="FFFFFF"/>
              </a:solidFill>
            </a:endParaRPr>
          </a:p>
        </p:txBody>
      </p:sp>
      <p:pic>
        <p:nvPicPr>
          <p:cNvPr id="3" name="Picture 2" descr="A logo for a school&#10;&#10;Description automatically generated">
            <a:extLst>
              <a:ext uri="{FF2B5EF4-FFF2-40B4-BE49-F238E27FC236}">
                <a16:creationId xmlns:a16="http://schemas.microsoft.com/office/drawing/2014/main" id="{AF10504B-9B82-24EC-12BE-3A8998451D19}"/>
              </a:ext>
            </a:extLst>
          </p:cNvPr>
          <p:cNvPicPr>
            <a:picLocks noChangeAspect="1"/>
          </p:cNvPicPr>
          <p:nvPr/>
        </p:nvPicPr>
        <p:blipFill>
          <a:blip r:embed="rId2"/>
          <a:stretch>
            <a:fillRect/>
          </a:stretch>
        </p:blipFill>
        <p:spPr>
          <a:xfrm>
            <a:off x="5383296" y="643466"/>
            <a:ext cx="5568739" cy="5568739"/>
          </a:xfrm>
          <a:prstGeom prst="rect">
            <a:avLst/>
          </a:prstGeom>
        </p:spPr>
      </p:pic>
    </p:spTree>
    <p:extLst>
      <p:ext uri="{BB962C8B-B14F-4D97-AF65-F5344CB8AC3E}">
        <p14:creationId xmlns:p14="http://schemas.microsoft.com/office/powerpoint/2010/main" val="488997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386684-7641-840D-2FEE-7CE9DBE94486}"/>
              </a:ext>
            </a:extLst>
          </p:cNvPr>
          <p:cNvSpPr>
            <a:spLocks noGrp="1"/>
          </p:cNvSpPr>
          <p:nvPr>
            <p:ph type="title"/>
          </p:nvPr>
        </p:nvSpPr>
        <p:spPr>
          <a:xfrm>
            <a:off x="1136396" y="457201"/>
            <a:ext cx="5814240" cy="758585"/>
          </a:xfrm>
        </p:spPr>
        <p:txBody>
          <a:bodyPr vert="horz" lIns="91440" tIns="45720" rIns="91440" bIns="45720" rtlCol="0" anchor="b">
            <a:normAutofit/>
          </a:bodyPr>
          <a:lstStyle/>
          <a:p>
            <a:r>
              <a:rPr lang="en-US" sz="4000"/>
              <a:t>Demographic Disparities</a:t>
            </a:r>
          </a:p>
        </p:txBody>
      </p:sp>
      <p:sp>
        <p:nvSpPr>
          <p:cNvPr id="5" name="Text Placeholder 4">
            <a:extLst>
              <a:ext uri="{FF2B5EF4-FFF2-40B4-BE49-F238E27FC236}">
                <a16:creationId xmlns:a16="http://schemas.microsoft.com/office/drawing/2014/main" id="{57239717-6035-090B-5A40-CBA6AB4346C4}"/>
              </a:ext>
            </a:extLst>
          </p:cNvPr>
          <p:cNvSpPr>
            <a:spLocks noGrp="1"/>
          </p:cNvSpPr>
          <p:nvPr>
            <p:ph type="body" sz="half" idx="2"/>
          </p:nvPr>
        </p:nvSpPr>
        <p:spPr>
          <a:xfrm>
            <a:off x="283682" y="1711681"/>
            <a:ext cx="4345839" cy="4062796"/>
          </a:xfrm>
        </p:spPr>
        <p:txBody>
          <a:bodyPr vert="horz" lIns="91440" tIns="45720" rIns="91440" bIns="45720" rtlCol="0" anchor="t">
            <a:normAutofit lnSpcReduction="10000"/>
          </a:bodyPr>
          <a:lstStyle/>
          <a:p>
            <a:pPr indent="-228600">
              <a:buFont typeface="Arial" panose="020B0604020202020204" pitchFamily="34" charset="0"/>
              <a:buChar char="•"/>
            </a:pPr>
            <a:r>
              <a:rPr lang="en-US" sz="2000" b="1" dirty="0"/>
              <a:t>Charter School Demographics</a:t>
            </a:r>
            <a:r>
              <a:rPr lang="en-US" sz="2000" dirty="0"/>
              <a:t>:</a:t>
            </a:r>
          </a:p>
          <a:p>
            <a:pPr lvl="1" indent="-228600">
              <a:buFont typeface="Arial" panose="020B0604020202020204" pitchFamily="34" charset="0"/>
              <a:buChar char="•"/>
            </a:pPr>
            <a:r>
              <a:rPr lang="en-US" sz="2000" dirty="0"/>
              <a:t>Representation of students with diverse backgrounds, particularly multilingual learners (MLLs), newcomers, and students with high needs is starkly lower.</a:t>
            </a:r>
          </a:p>
          <a:p>
            <a:pPr indent="-228600">
              <a:buFont typeface="Arial" panose="020B0604020202020204" pitchFamily="34" charset="0"/>
              <a:buChar char="•"/>
            </a:pPr>
            <a:r>
              <a:rPr lang="en-US" sz="2000" b="1" dirty="0"/>
              <a:t>LPS Demographics</a:t>
            </a:r>
            <a:r>
              <a:rPr lang="en-US" sz="2000" dirty="0"/>
              <a:t>: </a:t>
            </a:r>
          </a:p>
          <a:p>
            <a:pPr lvl="1" indent="-228600">
              <a:buFont typeface="Arial" panose="020B0604020202020204" pitchFamily="34" charset="0"/>
              <a:buChar char="•"/>
            </a:pPr>
            <a:r>
              <a:rPr lang="en-US" sz="2000" dirty="0"/>
              <a:t>Nearly 50% multilingual learners.</a:t>
            </a:r>
          </a:p>
          <a:p>
            <a:pPr lvl="1" indent="-228600">
              <a:buFont typeface="Arial" panose="020B0604020202020204" pitchFamily="34" charset="0"/>
              <a:buChar char="•"/>
            </a:pPr>
            <a:r>
              <a:rPr lang="en-US" sz="2000" dirty="0"/>
              <a:t>Unlike our neighboring charter schools, we provide services for homeless students, unaccompanied minors, and students requiring specialized disability services</a:t>
            </a:r>
          </a:p>
          <a:p>
            <a:pPr indent="-228600">
              <a:buFont typeface="Arial" panose="020B0604020202020204" pitchFamily="34" charset="0"/>
              <a:buChar char="•"/>
            </a:pPr>
            <a:endParaRPr lang="en-US" sz="2000"/>
          </a:p>
        </p:txBody>
      </p:sp>
      <p:pic>
        <p:nvPicPr>
          <p:cNvPr id="6" name="Picture 5" descr="A logo for a school&#10;&#10;Description automatically generated">
            <a:extLst>
              <a:ext uri="{FF2B5EF4-FFF2-40B4-BE49-F238E27FC236}">
                <a16:creationId xmlns:a16="http://schemas.microsoft.com/office/drawing/2014/main" id="{64F2D592-DAEE-5FB1-BCF6-281201863C4B}"/>
              </a:ext>
            </a:extLst>
          </p:cNvPr>
          <p:cNvPicPr>
            <a:picLocks noChangeAspect="1"/>
          </p:cNvPicPr>
          <p:nvPr/>
        </p:nvPicPr>
        <p:blipFill>
          <a:blip r:embed="rId2"/>
          <a:stretch>
            <a:fillRect/>
          </a:stretch>
        </p:blipFill>
        <p:spPr>
          <a:xfrm>
            <a:off x="11049069" y="55682"/>
            <a:ext cx="1145621" cy="1200048"/>
          </a:xfrm>
          <a:prstGeom prst="rect">
            <a:avLst/>
          </a:prstGeom>
        </p:spPr>
      </p:pic>
      <p:sp>
        <p:nvSpPr>
          <p:cNvPr id="13" name="Rectangle 12">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56BE9E4-1A05-A1D6-B03D-83E44ECABED1}"/>
              </a:ext>
            </a:extLst>
          </p:cNvPr>
          <p:cNvPicPr>
            <a:picLocks noChangeAspect="1"/>
          </p:cNvPicPr>
          <p:nvPr/>
        </p:nvPicPr>
        <p:blipFill>
          <a:blip r:embed="rId3"/>
          <a:stretch>
            <a:fillRect/>
          </a:stretch>
        </p:blipFill>
        <p:spPr>
          <a:xfrm>
            <a:off x="5045178" y="1914848"/>
            <a:ext cx="6867071" cy="325304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86476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386684-7641-840D-2FEE-7CE9DBE94486}"/>
              </a:ext>
            </a:extLst>
          </p:cNvPr>
          <p:cNvSpPr>
            <a:spLocks noGrp="1"/>
          </p:cNvSpPr>
          <p:nvPr>
            <p:ph type="title"/>
          </p:nvPr>
        </p:nvSpPr>
        <p:spPr>
          <a:xfrm>
            <a:off x="1136396" y="457201"/>
            <a:ext cx="5814240" cy="758585"/>
          </a:xfrm>
        </p:spPr>
        <p:txBody>
          <a:bodyPr vert="horz" lIns="91440" tIns="45720" rIns="91440" bIns="45720" rtlCol="0" anchor="b">
            <a:normAutofit/>
          </a:bodyPr>
          <a:lstStyle/>
          <a:p>
            <a:r>
              <a:rPr lang="en-US" sz="4000"/>
              <a:t>Demographic Disparities</a:t>
            </a:r>
          </a:p>
        </p:txBody>
      </p:sp>
      <p:sp>
        <p:nvSpPr>
          <p:cNvPr id="5" name="Text Placeholder 4">
            <a:extLst>
              <a:ext uri="{FF2B5EF4-FFF2-40B4-BE49-F238E27FC236}">
                <a16:creationId xmlns:a16="http://schemas.microsoft.com/office/drawing/2014/main" id="{57239717-6035-090B-5A40-CBA6AB4346C4}"/>
              </a:ext>
            </a:extLst>
          </p:cNvPr>
          <p:cNvSpPr>
            <a:spLocks noGrp="1"/>
          </p:cNvSpPr>
          <p:nvPr>
            <p:ph type="body" sz="half" idx="2"/>
          </p:nvPr>
        </p:nvSpPr>
        <p:spPr>
          <a:xfrm>
            <a:off x="283682" y="1711681"/>
            <a:ext cx="4345839" cy="4062796"/>
          </a:xfrm>
        </p:spPr>
        <p:txBody>
          <a:bodyPr vert="horz" lIns="91440" tIns="45720" rIns="91440" bIns="45720" rtlCol="0" anchor="t">
            <a:normAutofit/>
          </a:bodyPr>
          <a:lstStyle/>
          <a:p>
            <a:pPr>
              <a:buFont typeface="Arial,Sans-Serif" panose="020B0604020202020204" pitchFamily="34" charset="0"/>
              <a:buChar char="•"/>
            </a:pPr>
            <a:endParaRPr lang="en-US" sz="2000" dirty="0"/>
          </a:p>
          <a:p>
            <a:pPr marL="285750" indent="-285750">
              <a:buFont typeface="Arial,Sans-Serif" panose="020B0604020202020204" pitchFamily="34" charset="0"/>
              <a:buChar char="•"/>
            </a:pPr>
            <a:r>
              <a:rPr lang="en-US" sz="2000" dirty="0"/>
              <a:t>LPS serves a significantly higher percentage of MLLs and newcomers, including students with various WIDA Access levels.</a:t>
            </a:r>
          </a:p>
          <a:p>
            <a:pPr marL="285750" indent="-285750">
              <a:buFont typeface="Arial,Sans-Serif" panose="020B0604020202020204" pitchFamily="34" charset="0"/>
              <a:buChar char="•"/>
            </a:pPr>
            <a:r>
              <a:rPr lang="en-US" sz="2000" dirty="0"/>
              <a:t>Charter school under-represents MLLs, especially those with lower English proficiency (WIDA Access, Levels 1-2).</a:t>
            </a:r>
          </a:p>
          <a:p>
            <a:pPr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a:p>
        </p:txBody>
      </p:sp>
      <p:pic>
        <p:nvPicPr>
          <p:cNvPr id="6" name="Picture 5" descr="A logo for a school&#10;&#10;Description automatically generated">
            <a:extLst>
              <a:ext uri="{FF2B5EF4-FFF2-40B4-BE49-F238E27FC236}">
                <a16:creationId xmlns:a16="http://schemas.microsoft.com/office/drawing/2014/main" id="{64F2D592-DAEE-5FB1-BCF6-281201863C4B}"/>
              </a:ext>
            </a:extLst>
          </p:cNvPr>
          <p:cNvPicPr>
            <a:picLocks noChangeAspect="1"/>
          </p:cNvPicPr>
          <p:nvPr/>
        </p:nvPicPr>
        <p:blipFill>
          <a:blip r:embed="rId2"/>
          <a:stretch>
            <a:fillRect/>
          </a:stretch>
        </p:blipFill>
        <p:spPr>
          <a:xfrm>
            <a:off x="11049069" y="55682"/>
            <a:ext cx="1145621" cy="1200048"/>
          </a:xfrm>
          <a:prstGeom prst="rect">
            <a:avLst/>
          </a:prstGeom>
        </p:spPr>
      </p:pic>
      <p:sp>
        <p:nvSpPr>
          <p:cNvPr id="13" name="Rectangle 12">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table with text and numbers&#10;&#10;Description automatically generated">
            <a:extLst>
              <a:ext uri="{FF2B5EF4-FFF2-40B4-BE49-F238E27FC236}">
                <a16:creationId xmlns:a16="http://schemas.microsoft.com/office/drawing/2014/main" id="{DC8B1A62-190F-7D45-9EDC-61D852F06194}"/>
              </a:ext>
            </a:extLst>
          </p:cNvPr>
          <p:cNvPicPr>
            <a:picLocks noChangeAspect="1"/>
          </p:cNvPicPr>
          <p:nvPr/>
        </p:nvPicPr>
        <p:blipFill>
          <a:blip r:embed="rId3"/>
          <a:stretch>
            <a:fillRect/>
          </a:stretch>
        </p:blipFill>
        <p:spPr>
          <a:xfrm>
            <a:off x="4626078" y="1968756"/>
            <a:ext cx="7186151" cy="3276906"/>
          </a:xfrm>
          <a:prstGeom prst="rect">
            <a:avLst/>
          </a:prstGeom>
        </p:spPr>
      </p:pic>
    </p:spTree>
    <p:extLst>
      <p:ext uri="{BB962C8B-B14F-4D97-AF65-F5344CB8AC3E}">
        <p14:creationId xmlns:p14="http://schemas.microsoft.com/office/powerpoint/2010/main" val="24365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CAB57C-33EB-FCA2-3F8A-B645D9863398}"/>
              </a:ext>
            </a:extLst>
          </p:cNvPr>
          <p:cNvSpPr>
            <a:spLocks noGrp="1"/>
          </p:cNvSpPr>
          <p:nvPr>
            <p:ph type="title"/>
          </p:nvPr>
        </p:nvSpPr>
        <p:spPr>
          <a:xfrm>
            <a:off x="638881" y="988102"/>
            <a:ext cx="10909640" cy="1368614"/>
          </a:xfrm>
        </p:spPr>
        <p:txBody>
          <a:bodyPr vert="horz" lIns="91440" tIns="45720" rIns="91440" bIns="45720" rtlCol="0" anchor="ctr">
            <a:normAutofit/>
          </a:bodyPr>
          <a:lstStyle/>
          <a:p>
            <a:pPr algn="ctr">
              <a:spcBef>
                <a:spcPts val="1000"/>
              </a:spcBef>
            </a:pPr>
            <a:r>
              <a:rPr lang="en-US" sz="2800" dirty="0">
                <a:solidFill>
                  <a:srgbClr val="000000"/>
                </a:solidFill>
                <a:latin typeface="Aptos"/>
              </a:rPr>
              <a:t>Research: Annenberg Institute at Brown University </a:t>
            </a:r>
            <a:br>
              <a:rPr lang="en-US" sz="2800" dirty="0">
                <a:solidFill>
                  <a:srgbClr val="000000"/>
                </a:solidFill>
                <a:latin typeface="Aptos"/>
              </a:rPr>
            </a:br>
            <a:r>
              <a:rPr lang="en-US" sz="2800" dirty="0">
                <a:solidFill>
                  <a:srgbClr val="000000"/>
                </a:solidFill>
                <a:latin typeface="Aptos"/>
                <a:hlinkClick r:id="rId3"/>
              </a:rPr>
              <a:t>Rising Numbers, Unmet Needs</a:t>
            </a:r>
            <a:r>
              <a:rPr lang="en-US" sz="2800" b="0" i="0" u="none" strike="noStrike" dirty="0">
                <a:solidFill>
                  <a:srgbClr val="000000"/>
                </a:solidFill>
                <a:effectLst/>
                <a:latin typeface="Aptos"/>
                <a:hlinkClick r:id="rId3"/>
              </a:rPr>
              <a:t>: </a:t>
            </a:r>
            <a:r>
              <a:rPr lang="en-US" sz="2800" dirty="0">
                <a:solidFill>
                  <a:srgbClr val="000000"/>
                </a:solidFill>
                <a:latin typeface="Aptos"/>
                <a:hlinkClick r:id="rId3"/>
              </a:rPr>
              <a:t>Immigrant </a:t>
            </a:r>
            <a:r>
              <a:rPr lang="en-US" sz="2800" b="0" i="0" u="none" strike="noStrike" dirty="0">
                <a:solidFill>
                  <a:srgbClr val="000000"/>
                </a:solidFill>
                <a:effectLst/>
                <a:latin typeface="Aptos"/>
                <a:hlinkClick r:id="rId3"/>
              </a:rPr>
              <a:t>Newcomers in </a:t>
            </a:r>
            <a:r>
              <a:rPr lang="en-US" sz="2800" dirty="0">
                <a:solidFill>
                  <a:srgbClr val="000000"/>
                </a:solidFill>
                <a:latin typeface="Aptos"/>
                <a:hlinkClick r:id="rId3"/>
              </a:rPr>
              <a:t>Massachusetts High Schools</a:t>
            </a:r>
            <a:r>
              <a:rPr lang="en-US" sz="2800" dirty="0">
                <a:solidFill>
                  <a:srgbClr val="000000"/>
                </a:solidFill>
                <a:latin typeface="Aptos"/>
              </a:rPr>
              <a:t>. </a:t>
            </a:r>
            <a:endParaRPr lang="en-US" sz="2800"/>
          </a:p>
          <a:p>
            <a:pPr algn="ctr"/>
            <a:endParaRPr lang="en-US" sz="4800" dirty="0">
              <a:solidFill>
                <a:srgbClr val="000000"/>
              </a:solidFill>
              <a:latin typeface="-webkit-standard"/>
            </a:endParaRPr>
          </a:p>
        </p:txBody>
      </p:sp>
      <p:sp>
        <p:nvSpPr>
          <p:cNvPr id="1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D05D89D-0F2B-A0B8-5420-64C935FDEC30}"/>
              </a:ext>
            </a:extLst>
          </p:cNvPr>
          <p:cNvPicPr>
            <a:picLocks noGrp="1" noChangeAspect="1"/>
          </p:cNvPicPr>
          <p:nvPr>
            <p:ph sz="half" idx="1"/>
          </p:nvPr>
        </p:nvPicPr>
        <p:blipFill>
          <a:blip r:embed="rId4"/>
          <a:stretch>
            <a:fillRect/>
          </a:stretch>
        </p:blipFill>
        <p:spPr>
          <a:xfrm>
            <a:off x="605720" y="2642616"/>
            <a:ext cx="5043056" cy="3605784"/>
          </a:xfrm>
          <a:prstGeom prst="rect">
            <a:avLst/>
          </a:prstGeom>
        </p:spPr>
      </p:pic>
      <p:pic>
        <p:nvPicPr>
          <p:cNvPr id="6" name="Content Placeholder 5">
            <a:extLst>
              <a:ext uri="{FF2B5EF4-FFF2-40B4-BE49-F238E27FC236}">
                <a16:creationId xmlns:a16="http://schemas.microsoft.com/office/drawing/2014/main" id="{2906E2C4-A193-6E3E-82EC-7AB85E87E7B5}"/>
              </a:ext>
            </a:extLst>
          </p:cNvPr>
          <p:cNvPicPr>
            <a:picLocks noGrp="1" noChangeAspect="1"/>
          </p:cNvPicPr>
          <p:nvPr>
            <p:ph sz="half" idx="2"/>
          </p:nvPr>
        </p:nvPicPr>
        <p:blipFill>
          <a:blip r:embed="rId5"/>
          <a:stretch>
            <a:fillRect/>
          </a:stretch>
        </p:blipFill>
        <p:spPr>
          <a:xfrm>
            <a:off x="5808772" y="2642616"/>
            <a:ext cx="6060140" cy="3605783"/>
          </a:xfrm>
          <a:prstGeom prst="rect">
            <a:avLst/>
          </a:prstGeom>
        </p:spPr>
      </p:pic>
      <p:sp>
        <p:nvSpPr>
          <p:cNvPr id="7" name="Oval 6">
            <a:extLst>
              <a:ext uri="{FF2B5EF4-FFF2-40B4-BE49-F238E27FC236}">
                <a16:creationId xmlns:a16="http://schemas.microsoft.com/office/drawing/2014/main" id="{EE7E1756-1D73-7B1A-B757-580B6BE2F916}"/>
              </a:ext>
            </a:extLst>
          </p:cNvPr>
          <p:cNvSpPr/>
          <p:nvPr/>
        </p:nvSpPr>
        <p:spPr>
          <a:xfrm>
            <a:off x="7467242" y="2903838"/>
            <a:ext cx="1083634" cy="177937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a:extLst>
              <a:ext uri="{FF2B5EF4-FFF2-40B4-BE49-F238E27FC236}">
                <a16:creationId xmlns:a16="http://schemas.microsoft.com/office/drawing/2014/main" id="{FBD6136C-10D1-3161-1FDF-6AF41C09A1DE}"/>
              </a:ext>
            </a:extLst>
          </p:cNvPr>
          <p:cNvSpPr/>
          <p:nvPr/>
        </p:nvSpPr>
        <p:spPr>
          <a:xfrm>
            <a:off x="4825812" y="2757816"/>
            <a:ext cx="690450" cy="672081"/>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for a school&#10;&#10;Description automatically generated">
            <a:extLst>
              <a:ext uri="{FF2B5EF4-FFF2-40B4-BE49-F238E27FC236}">
                <a16:creationId xmlns:a16="http://schemas.microsoft.com/office/drawing/2014/main" id="{905A3940-0834-7B72-B475-36184F4BB793}"/>
              </a:ext>
            </a:extLst>
          </p:cNvPr>
          <p:cNvPicPr>
            <a:picLocks noChangeAspect="1"/>
          </p:cNvPicPr>
          <p:nvPr/>
        </p:nvPicPr>
        <p:blipFill>
          <a:blip r:embed="rId6"/>
          <a:stretch>
            <a:fillRect/>
          </a:stretch>
        </p:blipFill>
        <p:spPr>
          <a:xfrm>
            <a:off x="10164416" y="145912"/>
            <a:ext cx="1679713" cy="1679713"/>
          </a:xfrm>
          <a:prstGeom prst="rect">
            <a:avLst/>
          </a:prstGeom>
        </p:spPr>
      </p:pic>
      <p:sp>
        <p:nvSpPr>
          <p:cNvPr id="3" name="TextBox 2">
            <a:extLst>
              <a:ext uri="{FF2B5EF4-FFF2-40B4-BE49-F238E27FC236}">
                <a16:creationId xmlns:a16="http://schemas.microsoft.com/office/drawing/2014/main" id="{FF6AD46B-5402-275D-6F88-F176EC60D7E3}"/>
              </a:ext>
            </a:extLst>
          </p:cNvPr>
          <p:cNvSpPr txBox="1"/>
          <p:nvPr/>
        </p:nvSpPr>
        <p:spPr>
          <a:xfrm>
            <a:off x="1511713" y="6415565"/>
            <a:ext cx="73250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i="1">
                <a:solidFill>
                  <a:srgbClr val="FF0000"/>
                </a:solidFill>
              </a:rPr>
              <a:t>LPS serves the 2</a:t>
            </a:r>
            <a:r>
              <a:rPr lang="en-US" sz="800" b="1" i="1" baseline="30000">
                <a:solidFill>
                  <a:srgbClr val="FF0000"/>
                </a:solidFill>
              </a:rPr>
              <a:t>nd</a:t>
            </a:r>
            <a:r>
              <a:rPr lang="en-US" b="1" i="1">
                <a:solidFill>
                  <a:srgbClr val="FF0000"/>
                </a:solidFill>
              </a:rPr>
              <a:t> highest number of newcomers in Massachusetts.</a:t>
            </a:r>
            <a:endParaRPr lang="en-US" i="1"/>
          </a:p>
        </p:txBody>
      </p:sp>
    </p:spTree>
    <p:extLst>
      <p:ext uri="{BB962C8B-B14F-4D97-AF65-F5344CB8AC3E}">
        <p14:creationId xmlns:p14="http://schemas.microsoft.com/office/powerpoint/2010/main" val="2899679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637B8FC7859547B6E1372012D542A3" ma:contentTypeVersion="14" ma:contentTypeDescription="Create a new document." ma:contentTypeScope="" ma:versionID="f421f9d3cb5c86a22816b441a5108acc">
  <xsd:schema xmlns:xsd="http://www.w3.org/2001/XMLSchema" xmlns:xs="http://www.w3.org/2001/XMLSchema" xmlns:p="http://schemas.microsoft.com/office/2006/metadata/properties" xmlns:ns2="be7cd0c5-c892-402d-bfd6-28ea238db639" xmlns:ns3="e5efce2a-038c-4135-81b6-ae78dd6351c0" targetNamespace="http://schemas.microsoft.com/office/2006/metadata/properties" ma:root="true" ma:fieldsID="efcf05b1304507142df0775a918ec546" ns2:_="" ns3:_="">
    <xsd:import namespace="be7cd0c5-c892-402d-bfd6-28ea238db639"/>
    <xsd:import namespace="e5efce2a-038c-4135-81b6-ae78dd6351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7cd0c5-c892-402d-bfd6-28ea238db6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5d43a03-ca16-459e-b526-c1844875494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efce2a-038c-4135-81b6-ae78dd6351c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201d24c-91a1-4296-8df3-e7ea4dbd3090}" ma:internalName="TaxCatchAll" ma:showField="CatchAllData" ma:web="e5efce2a-038c-4135-81b6-ae78dd6351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e7cd0c5-c892-402d-bfd6-28ea238db639">
      <Terms xmlns="http://schemas.microsoft.com/office/infopath/2007/PartnerControls"/>
    </lcf76f155ced4ddcb4097134ff3c332f>
    <TaxCatchAll xmlns="e5efce2a-038c-4135-81b6-ae78dd6351c0" xsi:nil="true"/>
  </documentManagement>
</p:properties>
</file>

<file path=customXml/itemProps1.xml><?xml version="1.0" encoding="utf-8"?>
<ds:datastoreItem xmlns:ds="http://schemas.openxmlformats.org/officeDocument/2006/customXml" ds:itemID="{A575B6AD-9C2A-408C-8D82-B0B3160D07D1}">
  <ds:schemaRefs>
    <ds:schemaRef ds:uri="http://schemas.microsoft.com/office/2006/metadata/contentType"/>
    <ds:schemaRef ds:uri="http://schemas.microsoft.com/office/2006/metadata/properties/metaAttributes"/>
    <ds:schemaRef ds:uri="http://www.w3.org/2000/xmlns/"/>
    <ds:schemaRef ds:uri="http://www.w3.org/2001/XMLSchema"/>
    <ds:schemaRef ds:uri="be7cd0c5-c892-402d-bfd6-28ea238db639"/>
    <ds:schemaRef ds:uri="e5efce2a-038c-4135-81b6-ae78dd6351c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D7EDE6-892F-4F67-BB16-E927AC24570E}">
  <ds:schemaRefs>
    <ds:schemaRef ds:uri="http://schemas.microsoft.com/sharepoint/v3/contenttype/forms"/>
  </ds:schemaRefs>
</ds:datastoreItem>
</file>

<file path=customXml/itemProps3.xml><?xml version="1.0" encoding="utf-8"?>
<ds:datastoreItem xmlns:ds="http://schemas.openxmlformats.org/officeDocument/2006/customXml" ds:itemID="{B6F0F5F9-D1C0-4B31-99E6-2A1738AC4EC4}">
  <ds:schemaRefs>
    <ds:schemaRef ds:uri="http://schemas.microsoft.com/office/2006/metadata/properties"/>
    <ds:schemaRef ds:uri="http://www.w3.org/2000/xmlns/"/>
    <ds:schemaRef ds:uri="be7cd0c5-c892-402d-bfd6-28ea238db639"/>
    <ds:schemaRef ds:uri="http://schemas.microsoft.com/office/infopath/2007/PartnerControls"/>
    <ds:schemaRef ds:uri="e5efce2a-038c-4135-81b6-ae78dd6351c0"/>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otalTime>8924</TotalTime>
  <Words>995</Words>
  <Application>Microsoft Office PowerPoint</Application>
  <PresentationFormat>Widescreen</PresentationFormat>
  <Paragraphs>80</Paragraphs>
  <Slides>17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Aptos Display</vt:lpstr>
      <vt:lpstr>Arial</vt:lpstr>
      <vt:lpstr>Arial,Sans-Serif</vt:lpstr>
      <vt:lpstr>Calibri</vt:lpstr>
      <vt:lpstr>Courier New</vt:lpstr>
      <vt:lpstr>-webkit-standard</vt:lpstr>
      <vt:lpstr>Office Theme</vt:lpstr>
      <vt:lpstr>Evaluating the Implications &amp; Impact of Charter School Expansion</vt:lpstr>
      <vt:lpstr>Overview</vt:lpstr>
      <vt:lpstr>Alignment of KIPP with DESE's Proven Provider Criteria</vt:lpstr>
      <vt:lpstr>Proven Provider Criteria Defined</vt:lpstr>
      <vt:lpstr>Percent of Students Meeting or Exceeding Expectations on MCAS  KIPP Lynn vs. Massachusetts Statewide Average</vt:lpstr>
      <vt:lpstr>Student Demographic Disparities:  LPS vs. Charter Schools</vt:lpstr>
      <vt:lpstr>Demographic Disparities</vt:lpstr>
      <vt:lpstr>Demographic Disparities</vt:lpstr>
      <vt:lpstr>Research: Annenberg Institute at Brown University  Rising Numbers, Unmet Needs: Immigrant Newcomers in Massachusetts High Schools.  </vt:lpstr>
      <vt:lpstr>Impact of Serving All Students:   Highest Enrollment of Newcomers in LPS</vt:lpstr>
      <vt:lpstr>LPS Commitment to Serving High-Needs Students</vt:lpstr>
      <vt:lpstr>Charter School's Lack of Inclusivity</vt:lpstr>
      <vt:lpstr>District Improvement Efforts </vt:lpstr>
      <vt:lpstr>LPS Improvement </vt:lpstr>
      <vt:lpstr>Why Expansion is Not the Solution</vt:lpstr>
      <vt:lpstr>Call to Action:  Support LPS in Serving All Students</vt:lpstr>
      <vt:lpstr>Thank You &amp;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the Implications &amp; Impact of Charter School Expansion</dc:title>
  <dc:creator>Shorter, Jennifer</dc:creator>
  <cp:lastModifiedBy>Smith,  Danya</cp:lastModifiedBy>
  <cp:revision>245</cp:revision>
  <dcterms:created xsi:type="dcterms:W3CDTF">2024-09-11T12:56:46Z</dcterms:created>
  <dcterms:modified xsi:type="dcterms:W3CDTF">2024-11-18T20:11:31Z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0x01010052637B8FC7859547B6E1372012D542A3</vt:lpwstr>
  </property>
  <property fmtid="{D5CDD505-2E9C-101B-9397-08002B2CF9AE}" pid="3" name="MediaServiceImageTags">
    <vt:lpwstr/>
  </property>
</Properties>
</file>